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6" r:id="rId3"/>
    <p:sldId id="261" r:id="rId4"/>
    <p:sldId id="274" r:id="rId5"/>
    <p:sldId id="275" r:id="rId6"/>
    <p:sldId id="276" r:id="rId7"/>
    <p:sldId id="277" r:id="rId8"/>
    <p:sldId id="263" r:id="rId9"/>
    <p:sldId id="264" r:id="rId10"/>
    <p:sldId id="278" r:id="rId11"/>
    <p:sldId id="267" r:id="rId12"/>
    <p:sldId id="270" r:id="rId13"/>
    <p:sldId id="268" r:id="rId14"/>
    <p:sldId id="271" r:id="rId15"/>
    <p:sldId id="272" r:id="rId16"/>
    <p:sldId id="273"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7" autoAdjust="0"/>
  </p:normalViewPr>
  <p:slideViewPr>
    <p:cSldViewPr>
      <p:cViewPr varScale="1">
        <p:scale>
          <a:sx n="82" d="100"/>
          <a:sy n="82" d="100"/>
        </p:scale>
        <p:origin x="-117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DA82E-CFA1-43F8-8744-8EC075B64299}" type="datetimeFigureOut">
              <a:rPr lang="en-US" smtClean="0"/>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46A9D-D969-4341-BDAF-27FB44B3A034}" type="slidenum">
              <a:rPr lang="en-US" smtClean="0"/>
              <a:t>‹#›</a:t>
            </a:fld>
            <a:endParaRPr lang="en-US"/>
          </a:p>
        </p:txBody>
      </p:sp>
    </p:spTree>
    <p:extLst>
      <p:ext uri="{BB962C8B-B14F-4D97-AF65-F5344CB8AC3E}">
        <p14:creationId xmlns:p14="http://schemas.microsoft.com/office/powerpoint/2010/main" val="150034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46A9D-D969-4341-BDAF-27FB44B3A034}" type="slidenum">
              <a:rPr lang="en-US" smtClean="0"/>
              <a:t>1</a:t>
            </a:fld>
            <a:endParaRPr lang="en-US"/>
          </a:p>
        </p:txBody>
      </p:sp>
    </p:spTree>
    <p:extLst>
      <p:ext uri="{BB962C8B-B14F-4D97-AF65-F5344CB8AC3E}">
        <p14:creationId xmlns:p14="http://schemas.microsoft.com/office/powerpoint/2010/main" val="298867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3EB430-CFB8-4CE0-930D-DB62AE5638BB}" type="datetimeFigureOut">
              <a:rPr lang="en-US" smtClean="0"/>
              <a:t>11/8/2017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A326712-1107-4E05-BCF6-B4C0F203B17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B430-CFB8-4CE0-930D-DB62AE5638B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EB430-CFB8-4CE0-930D-DB62AE5638B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EB430-CFB8-4CE0-930D-DB62AE5638B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EB430-CFB8-4CE0-930D-DB62AE5638BB}"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F3EB430-CFB8-4CE0-930D-DB62AE5638BB}"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26712-1107-4E05-BCF6-B4C0F203B17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3EB430-CFB8-4CE0-930D-DB62AE5638BB}"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EB430-CFB8-4CE0-930D-DB62AE5638BB}"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EB430-CFB8-4CE0-930D-DB62AE5638BB}"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3EB430-CFB8-4CE0-930D-DB62AE5638BB}" type="datetimeFigureOut">
              <a:rPr lang="en-US" smtClean="0"/>
              <a:t>11/8/2017</a:t>
            </a:fld>
            <a:endParaRPr lang="en-US"/>
          </a:p>
        </p:txBody>
      </p:sp>
      <p:sp>
        <p:nvSpPr>
          <p:cNvPr id="7" name="Slide Number Placeholder 6"/>
          <p:cNvSpPr>
            <a:spLocks noGrp="1"/>
          </p:cNvSpPr>
          <p:nvPr>
            <p:ph type="sldNum" sz="quarter" idx="12"/>
          </p:nvPr>
        </p:nvSpPr>
        <p:spPr/>
        <p:txBody>
          <a:bodyPr/>
          <a:lstStyle/>
          <a:p>
            <a:fld id="{1A326712-1107-4E05-BCF6-B4C0F203B17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EB430-CFB8-4CE0-930D-DB62AE5638BB}" type="datetimeFigureOut">
              <a:rPr lang="en-US" smtClean="0"/>
              <a:t>11/8/2017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A326712-1107-4E05-BCF6-B4C0F203B1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F3EB430-CFB8-4CE0-930D-DB62AE5638BB}" type="datetimeFigureOut">
              <a:rPr lang="en-US" smtClean="0"/>
              <a:t>11/8/2017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A326712-1107-4E05-BCF6-B4C0F203B1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lioppilastutkinto.fi/fi/english"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uneoscourses.eu/?p=14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ndtools.com/media/Responsive-Images/Articles/IS_3420438_skodonnell_1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4784"/>
            <a:ext cx="4284229"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24400" y="3352800"/>
            <a:ext cx="3313355" cy="2209800"/>
          </a:xfrm>
        </p:spPr>
        <p:txBody>
          <a:bodyPr>
            <a:normAutofit fontScale="90000"/>
          </a:bodyPr>
          <a:lstStyle/>
          <a:p>
            <a:pPr algn="ctr"/>
            <a:r>
              <a:rPr lang="en-US" dirty="0" smtClean="0"/>
              <a:t/>
            </a:r>
            <a:br>
              <a:rPr lang="en-US" dirty="0" smtClean="0"/>
            </a:br>
            <a:r>
              <a:rPr lang="sk-SK" dirty="0" smtClean="0"/>
              <a:t/>
            </a:r>
            <a:br>
              <a:rPr lang="sk-SK" dirty="0" smtClean="0"/>
            </a:br>
            <a:r>
              <a:rPr lang="sk-SK" b="1" dirty="0" smtClean="0">
                <a:solidFill>
                  <a:srgbClr val="0070C0"/>
                </a:solidFill>
              </a:rPr>
              <a:t>Euneos</a:t>
            </a:r>
            <a:r>
              <a:rPr lang="en-US" dirty="0" smtClean="0"/>
              <a:t> </a:t>
            </a:r>
            <a:r>
              <a:rPr lang="sk-SK" dirty="0" smtClean="0"/>
              <a:t/>
            </a:r>
            <a:br>
              <a:rPr lang="sk-SK" dirty="0" smtClean="0"/>
            </a:br>
            <a:r>
              <a:rPr lang="sk-SK" dirty="0" err="1" smtClean="0">
                <a:solidFill>
                  <a:srgbClr val="0070C0"/>
                </a:solidFill>
              </a:rPr>
              <a:t>Best</a:t>
            </a:r>
            <a:r>
              <a:rPr lang="sk-SK" dirty="0" smtClean="0">
                <a:solidFill>
                  <a:srgbClr val="0070C0"/>
                </a:solidFill>
              </a:rPr>
              <a:t> </a:t>
            </a:r>
            <a:r>
              <a:rPr lang="sk-SK" dirty="0" err="1" smtClean="0">
                <a:solidFill>
                  <a:srgbClr val="0070C0"/>
                </a:solidFill>
              </a:rPr>
              <a:t>Practices</a:t>
            </a:r>
            <a:r>
              <a:rPr lang="sk-SK" dirty="0" smtClean="0">
                <a:solidFill>
                  <a:srgbClr val="0070C0"/>
                </a:solidFill>
              </a:rPr>
              <a:t> </a:t>
            </a:r>
            <a:r>
              <a:rPr lang="sk-SK" dirty="0" err="1" smtClean="0">
                <a:solidFill>
                  <a:srgbClr val="0070C0"/>
                </a:solidFill>
              </a:rPr>
              <a:t>Benchmarking</a:t>
            </a:r>
            <a:r>
              <a:rPr lang="sk-SK" dirty="0" smtClean="0">
                <a:solidFill>
                  <a:srgbClr val="0070C0"/>
                </a:solidFill>
              </a:rPr>
              <a:t/>
            </a:r>
            <a:br>
              <a:rPr lang="sk-SK" dirty="0" smtClean="0">
                <a:solidFill>
                  <a:srgbClr val="0070C0"/>
                </a:solidFill>
              </a:rPr>
            </a:br>
            <a:r>
              <a:rPr lang="sk-SK" dirty="0" smtClean="0">
                <a:solidFill>
                  <a:srgbClr val="0070C0"/>
                </a:solidFill>
              </a:rPr>
              <a:t> </a:t>
            </a:r>
            <a:r>
              <a:rPr lang="sk-SK" sz="2200" dirty="0" smtClean="0">
                <a:solidFill>
                  <a:srgbClr val="0070C0"/>
                </a:solidFill>
              </a:rPr>
              <a:t>in </a:t>
            </a:r>
            <a:r>
              <a:rPr lang="sk-SK" sz="2200" dirty="0" err="1" smtClean="0">
                <a:solidFill>
                  <a:srgbClr val="0070C0"/>
                </a:solidFill>
              </a:rPr>
              <a:t>Finnish</a:t>
            </a:r>
            <a:r>
              <a:rPr lang="sk-SK" sz="2200" dirty="0" smtClean="0">
                <a:solidFill>
                  <a:srgbClr val="0070C0"/>
                </a:solidFill>
              </a:rPr>
              <a:t> and </a:t>
            </a:r>
            <a:r>
              <a:rPr lang="sk-SK" sz="2200" dirty="0" err="1" smtClean="0">
                <a:solidFill>
                  <a:srgbClr val="0070C0"/>
                </a:solidFill>
              </a:rPr>
              <a:t>Estonian</a:t>
            </a:r>
            <a:r>
              <a:rPr lang="sk-SK" sz="2200" dirty="0" smtClean="0">
                <a:solidFill>
                  <a:srgbClr val="0070C0"/>
                </a:solidFill>
              </a:rPr>
              <a:t> </a:t>
            </a:r>
            <a:r>
              <a:rPr lang="sk-SK" sz="2200" dirty="0" err="1" smtClean="0">
                <a:solidFill>
                  <a:srgbClr val="0070C0"/>
                </a:solidFill>
              </a:rPr>
              <a:t>schools</a:t>
            </a:r>
            <a:endParaRPr lang="en-US" sz="2200" dirty="0">
              <a:solidFill>
                <a:srgbClr val="0070C0"/>
              </a:solidFill>
            </a:endParaRPr>
          </a:p>
        </p:txBody>
      </p:sp>
      <p:sp>
        <p:nvSpPr>
          <p:cNvPr id="3" name="Subtitle 2"/>
          <p:cNvSpPr>
            <a:spLocks noGrp="1"/>
          </p:cNvSpPr>
          <p:nvPr>
            <p:ph type="subTitle" idx="1"/>
          </p:nvPr>
        </p:nvSpPr>
        <p:spPr>
          <a:xfrm>
            <a:off x="0" y="4800600"/>
            <a:ext cx="3496235" cy="2175029"/>
          </a:xfrm>
        </p:spPr>
        <p:txBody>
          <a:bodyPr/>
          <a:lstStyle/>
          <a:p>
            <a:pPr algn="ctr"/>
            <a:r>
              <a:rPr lang="sk-SK" dirty="0" smtClean="0">
                <a:solidFill>
                  <a:schemeClr val="tx1"/>
                </a:solidFill>
              </a:rPr>
              <a:t>Ing. Miriam Klimová</a:t>
            </a:r>
          </a:p>
          <a:p>
            <a:pPr algn="ctr"/>
            <a:r>
              <a:rPr lang="sk-SK" dirty="0" smtClean="0">
                <a:solidFill>
                  <a:schemeClr val="tx1"/>
                </a:solidFill>
              </a:rPr>
              <a:t>Stredná priemyselná škola</a:t>
            </a:r>
          </a:p>
          <a:p>
            <a:pPr algn="ctr"/>
            <a:r>
              <a:rPr lang="sk-SK" dirty="0" smtClean="0">
                <a:solidFill>
                  <a:schemeClr val="tx1"/>
                </a:solidFill>
              </a:rPr>
              <a:t>Stavebná</a:t>
            </a:r>
          </a:p>
          <a:p>
            <a:pPr algn="ctr"/>
            <a:r>
              <a:rPr lang="sk-SK" dirty="0" smtClean="0">
                <a:solidFill>
                  <a:schemeClr val="tx1"/>
                </a:solidFill>
              </a:rPr>
              <a:t>Žilina</a:t>
            </a:r>
            <a:endParaRPr lang="sk-SK" dirty="0" smtClean="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257362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914400" y="381000"/>
            <a:ext cx="7467600" cy="5478423"/>
          </a:xfrm>
          <a:prstGeom prst="rect">
            <a:avLst/>
          </a:prstGeom>
        </p:spPr>
        <p:txBody>
          <a:bodyPr wrap="square">
            <a:spAutoFit/>
          </a:bodyPr>
          <a:lstStyle/>
          <a:p>
            <a:endParaRPr lang="sk-SK" sz="1400" b="1" dirty="0" smtClean="0"/>
          </a:p>
          <a:p>
            <a:endParaRPr lang="sk-SK" sz="1400" b="1" dirty="0"/>
          </a:p>
          <a:p>
            <a:endParaRPr lang="sk-SK" sz="1400" b="1" dirty="0" smtClean="0"/>
          </a:p>
          <a:p>
            <a:r>
              <a:rPr lang="sk-SK" sz="1400" b="1" dirty="0" smtClean="0">
                <a:solidFill>
                  <a:srgbClr val="0070C0"/>
                </a:solidFill>
              </a:rPr>
              <a:t>Účastníci kurzu: </a:t>
            </a:r>
            <a:endParaRPr lang="sk-SK" sz="1400" b="1" dirty="0" smtClean="0">
              <a:solidFill>
                <a:srgbClr val="0070C0"/>
              </a:solidFill>
            </a:endParaRPr>
          </a:p>
          <a:p>
            <a:endParaRPr lang="sk-SK" sz="1400" b="1" dirty="0">
              <a:solidFill>
                <a:srgbClr val="0070C0"/>
              </a:solidFill>
            </a:endParaRPr>
          </a:p>
          <a:p>
            <a:endParaRPr lang="sk-SK" sz="1400" b="1" dirty="0" smtClean="0"/>
          </a:p>
          <a:p>
            <a:r>
              <a:rPr lang="sk-SK" sz="1400" b="1" dirty="0" err="1" smtClean="0"/>
              <a:t>Spain</a:t>
            </a:r>
            <a:r>
              <a:rPr lang="sk-SK" sz="1400" b="1" dirty="0"/>
              <a:t>: </a:t>
            </a:r>
            <a:r>
              <a:rPr lang="sk-SK" sz="1200" dirty="0" err="1"/>
              <a:t>Centro</a:t>
            </a:r>
            <a:r>
              <a:rPr lang="sk-SK" sz="1200" dirty="0"/>
              <a:t> </a:t>
            </a:r>
            <a:r>
              <a:rPr lang="sk-SK" sz="1200" dirty="0" err="1"/>
              <a:t>de</a:t>
            </a:r>
            <a:r>
              <a:rPr lang="sk-SK" sz="1200" dirty="0"/>
              <a:t> </a:t>
            </a:r>
            <a:r>
              <a:rPr lang="sk-SK" sz="1200" dirty="0" err="1"/>
              <a:t>Formación</a:t>
            </a:r>
            <a:r>
              <a:rPr lang="sk-SK" sz="1200" dirty="0"/>
              <a:t> e </a:t>
            </a:r>
            <a:r>
              <a:rPr lang="sk-SK" sz="1200" dirty="0" err="1"/>
              <a:t>Recursos</a:t>
            </a:r>
            <a:r>
              <a:rPr lang="sk-SK" sz="1200" dirty="0"/>
              <a:t> </a:t>
            </a:r>
            <a:r>
              <a:rPr lang="sk-SK" sz="1200" dirty="0" err="1"/>
              <a:t>de</a:t>
            </a:r>
            <a:r>
              <a:rPr lang="sk-SK" sz="1200" dirty="0"/>
              <a:t> A </a:t>
            </a:r>
            <a:r>
              <a:rPr lang="sk-SK" sz="1200" dirty="0" err="1"/>
              <a:t>Coruña</a:t>
            </a:r>
            <a:r>
              <a:rPr lang="sk-SK" sz="1400" dirty="0"/>
              <a:t>:   </a:t>
            </a:r>
            <a:r>
              <a:rPr lang="sk-SK" sz="1400" dirty="0" smtClean="0"/>
              <a:t>       -   </a:t>
            </a:r>
            <a:r>
              <a:rPr lang="sk-SK" sz="1400" dirty="0" err="1"/>
              <a:t>Alberto</a:t>
            </a:r>
            <a:r>
              <a:rPr lang="sk-SK" sz="1400" dirty="0"/>
              <a:t> </a:t>
            </a:r>
            <a:r>
              <a:rPr lang="sk-SK" sz="1400" dirty="0" err="1"/>
              <a:t>Huerga</a:t>
            </a:r>
            <a:r>
              <a:rPr lang="sk-SK" sz="1400" dirty="0"/>
              <a:t> </a:t>
            </a:r>
            <a:r>
              <a:rPr lang="sk-SK" sz="1400" dirty="0" err="1"/>
              <a:t>Carnicero</a:t>
            </a:r>
            <a:r>
              <a:rPr lang="sk-SK" sz="1400" dirty="0"/>
              <a:t> </a:t>
            </a:r>
          </a:p>
          <a:p>
            <a:r>
              <a:rPr lang="sk-SK" sz="1400" dirty="0"/>
              <a:t>       </a:t>
            </a:r>
            <a:r>
              <a:rPr lang="sk-SK" sz="1400" dirty="0" smtClean="0"/>
              <a:t>					-   </a:t>
            </a:r>
            <a:r>
              <a:rPr lang="sk-SK" sz="1400" dirty="0" err="1"/>
              <a:t>Arancha</a:t>
            </a:r>
            <a:r>
              <a:rPr lang="sk-SK" sz="1400" dirty="0"/>
              <a:t> </a:t>
            </a:r>
            <a:r>
              <a:rPr lang="sk-SK" sz="1400" dirty="0" err="1" smtClean="0"/>
              <a:t>Folgar</a:t>
            </a:r>
            <a:r>
              <a:rPr lang="sk-SK" sz="1400" dirty="0" smtClean="0"/>
              <a:t> </a:t>
            </a:r>
            <a:r>
              <a:rPr lang="sk-SK" sz="1400" dirty="0" err="1" smtClean="0"/>
              <a:t>Castelo</a:t>
            </a:r>
            <a:r>
              <a:rPr lang="sk-SK" sz="1400" dirty="0" smtClean="0"/>
              <a:t> </a:t>
            </a:r>
            <a:endParaRPr lang="sk-SK" sz="1400" dirty="0"/>
          </a:p>
          <a:p>
            <a:r>
              <a:rPr lang="sk-SK" sz="1400" dirty="0"/>
              <a:t>       </a:t>
            </a:r>
            <a:r>
              <a:rPr lang="sk-SK" sz="1400" dirty="0" smtClean="0"/>
              <a:t>					-   </a:t>
            </a:r>
            <a:r>
              <a:rPr lang="sk-SK" sz="1400" dirty="0" err="1"/>
              <a:t>Sabela</a:t>
            </a:r>
            <a:r>
              <a:rPr lang="sk-SK" sz="1400" dirty="0"/>
              <a:t> </a:t>
            </a:r>
            <a:r>
              <a:rPr lang="sk-SK" sz="1400" dirty="0" err="1"/>
              <a:t>Fernández</a:t>
            </a:r>
            <a:r>
              <a:rPr lang="sk-SK" sz="1400" dirty="0"/>
              <a:t> </a:t>
            </a:r>
            <a:r>
              <a:rPr lang="sk-SK" sz="1400" dirty="0" err="1"/>
              <a:t>Trelles</a:t>
            </a:r>
            <a:endParaRPr lang="sk-SK" sz="1400" dirty="0"/>
          </a:p>
          <a:p>
            <a:r>
              <a:rPr lang="sk-SK" sz="1400" dirty="0"/>
              <a:t> </a:t>
            </a:r>
          </a:p>
          <a:p>
            <a:r>
              <a:rPr lang="sk-SK" sz="1400" b="1" dirty="0" err="1"/>
              <a:t>Spain</a:t>
            </a:r>
            <a:r>
              <a:rPr lang="sk-SK" sz="1400" dirty="0"/>
              <a:t>, </a:t>
            </a:r>
            <a:r>
              <a:rPr lang="sk-SK" sz="1200" dirty="0" err="1"/>
              <a:t>Catalonia</a:t>
            </a:r>
            <a:r>
              <a:rPr lang="sk-SK" sz="1200" dirty="0"/>
              <a:t>: ALCARRÀS INSTITUT D'ALCARRÀS</a:t>
            </a:r>
            <a:r>
              <a:rPr lang="sk-SK" sz="1400" dirty="0"/>
              <a:t>: 	-    </a:t>
            </a:r>
            <a:r>
              <a:rPr lang="sk-SK" sz="1400" dirty="0" err="1"/>
              <a:t>Gemma</a:t>
            </a:r>
            <a:r>
              <a:rPr lang="sk-SK" sz="1400" dirty="0"/>
              <a:t> </a:t>
            </a:r>
            <a:r>
              <a:rPr lang="sk-SK" sz="1400" dirty="0" err="1"/>
              <a:t>Aldevert</a:t>
            </a:r>
            <a:r>
              <a:rPr lang="sk-SK" sz="1400" dirty="0"/>
              <a:t> </a:t>
            </a:r>
            <a:r>
              <a:rPr lang="sk-SK" sz="1400" dirty="0" err="1"/>
              <a:t>Serra</a:t>
            </a:r>
            <a:endParaRPr lang="sk-SK" sz="1400" dirty="0"/>
          </a:p>
          <a:p>
            <a:pPr lvl="0"/>
            <a:r>
              <a:rPr lang="sk-SK" sz="1400" dirty="0" smtClean="0"/>
              <a:t>					-    Marta </a:t>
            </a:r>
            <a:r>
              <a:rPr lang="sk-SK" sz="1400" dirty="0" err="1"/>
              <a:t>Ingla</a:t>
            </a:r>
            <a:r>
              <a:rPr lang="sk-SK" sz="1400" dirty="0"/>
              <a:t> </a:t>
            </a:r>
            <a:r>
              <a:rPr lang="sk-SK" sz="1400" dirty="0" err="1" smtClean="0"/>
              <a:t>Mas</a:t>
            </a:r>
            <a:endParaRPr lang="sk-SK" sz="1400" dirty="0" smtClean="0"/>
          </a:p>
          <a:p>
            <a:pPr lvl="0"/>
            <a:endParaRPr lang="sk-SK" sz="1400" dirty="0"/>
          </a:p>
          <a:p>
            <a:r>
              <a:rPr lang="sk-SK" sz="1400" b="1" dirty="0" err="1"/>
              <a:t>Slovenia</a:t>
            </a:r>
            <a:r>
              <a:rPr lang="sk-SK" sz="1400" b="1" dirty="0"/>
              <a:t>: </a:t>
            </a:r>
            <a:r>
              <a:rPr lang="sk-SK" sz="1200" dirty="0" err="1"/>
              <a:t>Kranj</a:t>
            </a:r>
            <a:r>
              <a:rPr lang="sk-SK" sz="1200" b="1" dirty="0"/>
              <a:t> </a:t>
            </a:r>
            <a:r>
              <a:rPr lang="sk-SK" sz="1200" dirty="0" err="1"/>
              <a:t>Gimnazija</a:t>
            </a:r>
            <a:r>
              <a:rPr lang="sk-SK" sz="1400" dirty="0"/>
              <a:t>: 			</a:t>
            </a:r>
            <a:r>
              <a:rPr lang="sk-SK" sz="1400" dirty="0" smtClean="0"/>
              <a:t>-    Mateja </a:t>
            </a:r>
            <a:r>
              <a:rPr lang="sk-SK" sz="1400" dirty="0" err="1"/>
              <a:t>Žepič</a:t>
            </a:r>
            <a:endParaRPr lang="sk-SK" sz="1400" dirty="0"/>
          </a:p>
          <a:p>
            <a:pPr lvl="0"/>
            <a:r>
              <a:rPr lang="sk-SK" sz="1400" dirty="0" smtClean="0"/>
              <a:t>					-    </a:t>
            </a:r>
            <a:r>
              <a:rPr lang="sk-SK" sz="1400" dirty="0" err="1" smtClean="0"/>
              <a:t>Tanja</a:t>
            </a:r>
            <a:r>
              <a:rPr lang="sk-SK" sz="1400" dirty="0" smtClean="0"/>
              <a:t> </a:t>
            </a:r>
            <a:r>
              <a:rPr lang="sk-SK" sz="1400" dirty="0" err="1" smtClean="0"/>
              <a:t>Varjačič</a:t>
            </a:r>
            <a:endParaRPr lang="sk-SK" sz="1400" dirty="0" smtClean="0"/>
          </a:p>
          <a:p>
            <a:pPr lvl="0"/>
            <a:endParaRPr lang="sk-SK" sz="1400" dirty="0"/>
          </a:p>
          <a:p>
            <a:r>
              <a:rPr lang="sk-SK" sz="1400" b="1" dirty="0"/>
              <a:t>Slovakia: </a:t>
            </a:r>
            <a:r>
              <a:rPr lang="sk-SK" sz="1200" dirty="0"/>
              <a:t>Zilina</a:t>
            </a:r>
            <a:r>
              <a:rPr lang="sk-SK" sz="1200" b="1" dirty="0"/>
              <a:t> </a:t>
            </a:r>
            <a:r>
              <a:rPr lang="sk-SK" sz="1200" dirty="0"/>
              <a:t>SPS </a:t>
            </a:r>
            <a:r>
              <a:rPr lang="sk-SK" sz="1200" dirty="0" err="1"/>
              <a:t>Stavebna</a:t>
            </a:r>
            <a:r>
              <a:rPr lang="sk-SK" sz="1400" dirty="0"/>
              <a:t>:			</a:t>
            </a:r>
            <a:r>
              <a:rPr lang="sk-SK" sz="1400" dirty="0" smtClean="0"/>
              <a:t>-    Miriam </a:t>
            </a:r>
            <a:r>
              <a:rPr lang="sk-SK" sz="1400" dirty="0" smtClean="0"/>
              <a:t>Klimová</a:t>
            </a:r>
            <a:endParaRPr lang="sk-SK" sz="1400" dirty="0"/>
          </a:p>
          <a:p>
            <a:r>
              <a:rPr lang="sk-SK" sz="1400" dirty="0"/>
              <a:t> </a:t>
            </a:r>
          </a:p>
          <a:p>
            <a:r>
              <a:rPr lang="sk-SK" sz="1400" b="1" dirty="0" err="1"/>
              <a:t>Italy</a:t>
            </a:r>
            <a:r>
              <a:rPr lang="sk-SK" sz="1400" b="1" dirty="0"/>
              <a:t>: </a:t>
            </a:r>
            <a:r>
              <a:rPr lang="sk-SK" sz="1200" dirty="0"/>
              <a:t>PALESTRINA, ROMA I.I.S. ELIANO LUZZATTI: </a:t>
            </a:r>
            <a:r>
              <a:rPr lang="sk-SK" sz="1200" dirty="0" smtClean="0"/>
              <a:t>		-     </a:t>
            </a:r>
            <a:r>
              <a:rPr lang="sk-SK" sz="1400" dirty="0" err="1" smtClean="0"/>
              <a:t>Antonella</a:t>
            </a:r>
            <a:r>
              <a:rPr lang="sk-SK" sz="1400" dirty="0" smtClean="0"/>
              <a:t> </a:t>
            </a:r>
            <a:r>
              <a:rPr lang="sk-SK" sz="1400" dirty="0" err="1"/>
              <a:t>Evangelisti</a:t>
            </a:r>
            <a:endParaRPr lang="sk-SK" sz="1400" dirty="0"/>
          </a:p>
          <a:p>
            <a:pPr lvl="0"/>
            <a:r>
              <a:rPr lang="sk-SK" sz="1400" dirty="0" smtClean="0"/>
              <a:t>					-    Daniela </a:t>
            </a:r>
            <a:r>
              <a:rPr lang="sk-SK" sz="1400" dirty="0" err="1"/>
              <a:t>Corvino</a:t>
            </a:r>
            <a:endParaRPr lang="sk-SK" sz="1400" dirty="0"/>
          </a:p>
          <a:p>
            <a:pPr lvl="0"/>
            <a:r>
              <a:rPr lang="sk-SK" sz="1400" dirty="0" smtClean="0"/>
              <a:t>					-    </a:t>
            </a:r>
            <a:r>
              <a:rPr lang="sk-SK" sz="1400" dirty="0" err="1" smtClean="0"/>
              <a:t>Pantaleo</a:t>
            </a:r>
            <a:r>
              <a:rPr lang="sk-SK" sz="1400" dirty="0" smtClean="0"/>
              <a:t> </a:t>
            </a:r>
            <a:r>
              <a:rPr lang="sk-SK" sz="1400" dirty="0" err="1"/>
              <a:t>Boccia</a:t>
            </a:r>
            <a:endParaRPr lang="sk-SK" sz="1400" dirty="0"/>
          </a:p>
          <a:p>
            <a:pPr lvl="0"/>
            <a:r>
              <a:rPr lang="sk-SK" sz="1400" dirty="0" smtClean="0"/>
              <a:t>					-    </a:t>
            </a:r>
            <a:r>
              <a:rPr lang="sk-SK" sz="1400" dirty="0" err="1" smtClean="0"/>
              <a:t>Mariagrazia</a:t>
            </a:r>
            <a:r>
              <a:rPr lang="sk-SK" sz="1400" dirty="0" smtClean="0"/>
              <a:t> </a:t>
            </a:r>
            <a:r>
              <a:rPr lang="sk-SK" sz="1400" dirty="0" err="1" smtClean="0"/>
              <a:t>Mattogno</a:t>
            </a:r>
            <a:endParaRPr lang="sk-SK" sz="1400" dirty="0" smtClean="0"/>
          </a:p>
          <a:p>
            <a:pPr lvl="0"/>
            <a:endParaRPr lang="sk-SK" sz="1400" dirty="0"/>
          </a:p>
          <a:p>
            <a:r>
              <a:rPr lang="sk-SK" sz="1400" b="1" dirty="0" err="1"/>
              <a:t>Greece</a:t>
            </a:r>
            <a:r>
              <a:rPr lang="sk-SK" sz="1400" b="1" dirty="0"/>
              <a:t>: </a:t>
            </a:r>
            <a:r>
              <a:rPr lang="sk-SK" sz="1200" dirty="0" err="1"/>
              <a:t>Peiraias</a:t>
            </a:r>
            <a:r>
              <a:rPr lang="sk-SK" sz="1200" dirty="0"/>
              <a:t> 1st EPAL </a:t>
            </a:r>
            <a:r>
              <a:rPr lang="sk-SK" sz="1200" dirty="0" err="1"/>
              <a:t>of</a:t>
            </a:r>
            <a:r>
              <a:rPr lang="sk-SK" sz="1200" dirty="0"/>
              <a:t> </a:t>
            </a:r>
            <a:r>
              <a:rPr lang="sk-SK" sz="1200" dirty="0" err="1"/>
              <a:t>Piraeus</a:t>
            </a:r>
            <a:r>
              <a:rPr lang="sk-SK" sz="1200" dirty="0"/>
              <a:t>: </a:t>
            </a:r>
            <a:r>
              <a:rPr lang="sk-SK" sz="1400" dirty="0"/>
              <a:t>		-    </a:t>
            </a:r>
            <a:r>
              <a:rPr lang="sk-SK" sz="1400" dirty="0" err="1" smtClean="0"/>
              <a:t>Pantoulis</a:t>
            </a:r>
            <a:r>
              <a:rPr lang="sk-SK" sz="1400" dirty="0" smtClean="0"/>
              <a:t> </a:t>
            </a:r>
            <a:r>
              <a:rPr lang="sk-SK" sz="1400" dirty="0" err="1"/>
              <a:t>Diogenis</a:t>
            </a:r>
            <a:endParaRPr lang="sk-SK" sz="1400" dirty="0"/>
          </a:p>
          <a:p>
            <a:r>
              <a:rPr lang="sk-SK" sz="1400" dirty="0" smtClean="0"/>
              <a:t>					-    </a:t>
            </a:r>
            <a:r>
              <a:rPr lang="sk-SK" sz="1400" dirty="0" err="1" smtClean="0"/>
              <a:t>Karelia</a:t>
            </a:r>
            <a:r>
              <a:rPr lang="sk-SK" sz="1400" dirty="0" smtClean="0"/>
              <a:t> </a:t>
            </a:r>
            <a:r>
              <a:rPr lang="sk-SK" sz="1400" dirty="0" err="1"/>
              <a:t>Vasiliki</a:t>
            </a:r>
            <a:endParaRPr lang="sk-SK" sz="1400" dirty="0"/>
          </a:p>
        </p:txBody>
      </p:sp>
    </p:spTree>
    <p:extLst>
      <p:ext uri="{BB962C8B-B14F-4D97-AF65-F5344CB8AC3E}">
        <p14:creationId xmlns:p14="http://schemas.microsoft.com/office/powerpoint/2010/main" val="767292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738" y="809625"/>
            <a:ext cx="420052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834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pic>
        <p:nvPicPr>
          <p:cNvPr id="3076" name="Obrázok 1" descr="http://www.innomet.ee/innomet/education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406" y="1905000"/>
            <a:ext cx="5183187" cy="3978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p:cNvSpPr>
            <a:spLocks noChangeArrowheads="1"/>
          </p:cNvSpPr>
          <p:nvPr/>
        </p:nvSpPr>
        <p:spPr bwMode="auto">
          <a:xfrm>
            <a:off x="762000" y="-52862"/>
            <a:ext cx="59436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482850" algn="l"/>
              </a:tabLst>
              <a:defRPr>
                <a:solidFill>
                  <a:schemeClr val="tx1"/>
                </a:solidFill>
                <a:latin typeface="Arial" pitchFamily="34" charset="0"/>
                <a:cs typeface="Arial" pitchFamily="34" charset="0"/>
              </a:defRPr>
            </a:lvl1pPr>
            <a:lvl2pPr fontAlgn="base">
              <a:spcBef>
                <a:spcPct val="0"/>
              </a:spcBef>
              <a:spcAft>
                <a:spcPct val="0"/>
              </a:spcAft>
              <a:tabLst>
                <a:tab pos="2482850" algn="l"/>
              </a:tabLst>
              <a:defRPr>
                <a:solidFill>
                  <a:schemeClr val="tx1"/>
                </a:solidFill>
                <a:latin typeface="Arial" pitchFamily="34" charset="0"/>
                <a:cs typeface="Arial" pitchFamily="34" charset="0"/>
              </a:defRPr>
            </a:lvl2pPr>
            <a:lvl3pPr fontAlgn="base">
              <a:spcBef>
                <a:spcPct val="0"/>
              </a:spcBef>
              <a:spcAft>
                <a:spcPct val="0"/>
              </a:spcAft>
              <a:tabLst>
                <a:tab pos="2482850" algn="l"/>
              </a:tabLst>
              <a:defRPr>
                <a:solidFill>
                  <a:schemeClr val="tx1"/>
                </a:solidFill>
                <a:latin typeface="Arial" pitchFamily="34" charset="0"/>
                <a:cs typeface="Arial" pitchFamily="34" charset="0"/>
              </a:defRPr>
            </a:lvl3pPr>
            <a:lvl4pPr fontAlgn="base">
              <a:spcBef>
                <a:spcPct val="0"/>
              </a:spcBef>
              <a:spcAft>
                <a:spcPct val="0"/>
              </a:spcAft>
              <a:tabLst>
                <a:tab pos="2482850" algn="l"/>
              </a:tabLst>
              <a:defRPr>
                <a:solidFill>
                  <a:schemeClr val="tx1"/>
                </a:solidFill>
                <a:latin typeface="Arial" pitchFamily="34" charset="0"/>
                <a:cs typeface="Arial" pitchFamily="34" charset="0"/>
              </a:defRPr>
            </a:lvl4pPr>
            <a:lvl5pPr fontAlgn="base">
              <a:spcBef>
                <a:spcPct val="0"/>
              </a:spcBef>
              <a:spcAft>
                <a:spcPct val="0"/>
              </a:spcAft>
              <a:tabLst>
                <a:tab pos="2482850" algn="l"/>
              </a:tabLst>
              <a:defRPr>
                <a:solidFill>
                  <a:schemeClr val="tx1"/>
                </a:solidFill>
                <a:latin typeface="Arial" pitchFamily="34" charset="0"/>
                <a:cs typeface="Arial" pitchFamily="34" charset="0"/>
              </a:defRPr>
            </a:lvl5pPr>
            <a:lvl6pPr fontAlgn="base">
              <a:spcBef>
                <a:spcPct val="0"/>
              </a:spcBef>
              <a:spcAft>
                <a:spcPct val="0"/>
              </a:spcAft>
              <a:tabLst>
                <a:tab pos="2482850" algn="l"/>
              </a:tabLst>
              <a:defRPr>
                <a:solidFill>
                  <a:schemeClr val="tx1"/>
                </a:solidFill>
                <a:latin typeface="Arial" pitchFamily="34" charset="0"/>
                <a:cs typeface="Arial" pitchFamily="34" charset="0"/>
              </a:defRPr>
            </a:lvl6pPr>
            <a:lvl7pPr fontAlgn="base">
              <a:spcBef>
                <a:spcPct val="0"/>
              </a:spcBef>
              <a:spcAft>
                <a:spcPct val="0"/>
              </a:spcAft>
              <a:tabLst>
                <a:tab pos="2482850" algn="l"/>
              </a:tabLst>
              <a:defRPr>
                <a:solidFill>
                  <a:schemeClr val="tx1"/>
                </a:solidFill>
                <a:latin typeface="Arial" pitchFamily="34" charset="0"/>
                <a:cs typeface="Arial" pitchFamily="34" charset="0"/>
              </a:defRPr>
            </a:lvl7pPr>
            <a:lvl8pPr fontAlgn="base">
              <a:spcBef>
                <a:spcPct val="0"/>
              </a:spcBef>
              <a:spcAft>
                <a:spcPct val="0"/>
              </a:spcAft>
              <a:tabLst>
                <a:tab pos="2482850" algn="l"/>
              </a:tabLst>
              <a:defRPr>
                <a:solidFill>
                  <a:schemeClr val="tx1"/>
                </a:solidFill>
                <a:latin typeface="Arial" pitchFamily="34" charset="0"/>
                <a:cs typeface="Arial" pitchFamily="34" charset="0"/>
              </a:defRPr>
            </a:lvl8pPr>
            <a:lvl9pPr fontAlgn="base">
              <a:spcBef>
                <a:spcPct val="0"/>
              </a:spcBef>
              <a:spcAft>
                <a:spcPct val="0"/>
              </a:spcAft>
              <a:tabLst>
                <a:tab pos="2482850" algn="l"/>
              </a:tabLst>
              <a:defRPr>
                <a:solidFill>
                  <a:schemeClr val="tx1"/>
                </a:solidFill>
                <a:latin typeface="Arial" pitchFamily="34" charset="0"/>
                <a:cs typeface="Arial" pitchFamily="34" charset="0"/>
              </a:defRPr>
            </a:lvl9pPr>
          </a:lstStyle>
          <a:p>
            <a:pPr marL="0" marR="0" lvl="0" indent="1349375" algn="l" defTabSz="914400" rtl="0" eaLnBrk="1" fontAlgn="base" latinLnBrk="0" hangingPunct="1">
              <a:lnSpc>
                <a:spcPct val="100000"/>
              </a:lnSpc>
              <a:spcBef>
                <a:spcPct val="0"/>
              </a:spcBef>
              <a:spcAft>
                <a:spcPct val="0"/>
              </a:spcAft>
              <a:buClrTx/>
              <a:buSzTx/>
              <a:buFontTx/>
              <a:buNone/>
              <a:tabLst>
                <a:tab pos="2482850" algn="l"/>
              </a:tabLst>
            </a:pPr>
            <a:r>
              <a:rPr kumimoji="0" lang="sk-SK" altLang="sk-SK"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p>
          <a:p>
            <a:pPr marL="0" marR="0" lvl="0" indent="1349375" algn="l" defTabSz="914400" rtl="0" eaLnBrk="1" fontAlgn="base" latinLnBrk="0" hangingPunct="1">
              <a:lnSpc>
                <a:spcPct val="100000"/>
              </a:lnSpc>
              <a:spcBef>
                <a:spcPct val="0"/>
              </a:spcBef>
              <a:spcAft>
                <a:spcPct val="0"/>
              </a:spcAft>
              <a:buClrTx/>
              <a:buSzTx/>
              <a:buFontTx/>
              <a:buNone/>
              <a:tabLst>
                <a:tab pos="2482850" algn="l"/>
              </a:tabLst>
            </a:pPr>
            <a:endParaRPr lang="sk-SK" altLang="sk-SK" b="1" dirty="0">
              <a:solidFill>
                <a:srgbClr val="002060"/>
              </a:solidFill>
              <a:latin typeface="Calibri" pitchFamily="34" charset="0"/>
              <a:ea typeface="Calibri" pitchFamily="34" charset="0"/>
              <a:cs typeface="Times New Roman" pitchFamily="18" charset="0"/>
            </a:endParaRPr>
          </a:p>
          <a:p>
            <a:pPr marL="0" marR="0" lvl="0" indent="1349375" algn="l" defTabSz="914400" rtl="0" eaLnBrk="1" fontAlgn="base" latinLnBrk="0" hangingPunct="1">
              <a:lnSpc>
                <a:spcPct val="100000"/>
              </a:lnSpc>
              <a:spcBef>
                <a:spcPct val="0"/>
              </a:spcBef>
              <a:spcAft>
                <a:spcPct val="0"/>
              </a:spcAft>
              <a:buClrTx/>
              <a:buSzTx/>
              <a:buFontTx/>
              <a:buNone/>
              <a:tabLst>
                <a:tab pos="2482850" algn="l"/>
              </a:tabLst>
            </a:pPr>
            <a:endParaRPr kumimoji="0" lang="sk-SK" altLang="sk-SK"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endParaRPr>
          </a:p>
          <a:p>
            <a:pPr marL="0" marR="0" lvl="0" indent="1349375" algn="l" defTabSz="914400" rtl="0" eaLnBrk="1" fontAlgn="base" latinLnBrk="0" hangingPunct="1">
              <a:lnSpc>
                <a:spcPct val="100000"/>
              </a:lnSpc>
              <a:spcBef>
                <a:spcPct val="0"/>
              </a:spcBef>
              <a:spcAft>
                <a:spcPct val="0"/>
              </a:spcAft>
              <a:buClrTx/>
              <a:buSzTx/>
              <a:buFontTx/>
              <a:buNone/>
              <a:tabLst>
                <a:tab pos="2482850" algn="l"/>
              </a:tabLst>
            </a:pPr>
            <a:endParaRPr lang="sk-SK" altLang="sk-SK" b="1" dirty="0">
              <a:solidFill>
                <a:srgbClr val="002060"/>
              </a:solidFill>
              <a:latin typeface="Calibri" pitchFamily="34" charset="0"/>
              <a:ea typeface="Calibri" pitchFamily="34" charset="0"/>
              <a:cs typeface="Times New Roman" pitchFamily="18" charset="0"/>
            </a:endParaRPr>
          </a:p>
          <a:p>
            <a:pPr marL="0" marR="0" lvl="0" indent="1349375" algn="l" defTabSz="914400" rtl="0" eaLnBrk="1" fontAlgn="base" latinLnBrk="0" hangingPunct="1">
              <a:lnSpc>
                <a:spcPct val="100000"/>
              </a:lnSpc>
              <a:spcBef>
                <a:spcPct val="0"/>
              </a:spcBef>
              <a:spcAft>
                <a:spcPct val="0"/>
              </a:spcAft>
              <a:buClrTx/>
              <a:buSzTx/>
              <a:buFontTx/>
              <a:buNone/>
              <a:tabLst>
                <a:tab pos="2482850" algn="l"/>
              </a:tabLst>
            </a:pPr>
            <a:r>
              <a:rPr kumimoji="0" lang="sk-SK" altLang="sk-SK" sz="18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Estonian</a:t>
            </a:r>
            <a:r>
              <a:rPr kumimoji="0" lang="sk-SK" altLang="sk-SK"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sk-SK" altLang="sk-SK" sz="18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educational</a:t>
            </a:r>
            <a:r>
              <a:rPr kumimoji="0" lang="sk-SK" altLang="sk-SK" sz="18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 </a:t>
            </a:r>
            <a:r>
              <a:rPr kumimoji="0" lang="sk-SK" altLang="sk-SK" sz="1800" b="1" i="0" u="none" strike="noStrike" cap="none" normalizeH="0" baseline="0" dirty="0" err="1" smtClean="0">
                <a:ln>
                  <a:noFill/>
                </a:ln>
                <a:solidFill>
                  <a:srgbClr val="002060"/>
                </a:solidFill>
                <a:effectLst/>
                <a:latin typeface="Calibri" pitchFamily="34" charset="0"/>
                <a:ea typeface="Calibri" pitchFamily="34" charset="0"/>
                <a:cs typeface="Times New Roman" pitchFamily="18" charset="0"/>
              </a:rPr>
              <a:t>system</a:t>
            </a:r>
            <a:endParaRPr kumimoji="0" lang="sk-SK" altLang="sk-SK"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8034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762000" y="1027112"/>
            <a:ext cx="7467600" cy="5068887"/>
          </a:xfrm>
        </p:spPr>
        <p:txBody>
          <a:bodyPr>
            <a:noAutofit/>
          </a:bodyPr>
          <a:lstStyle/>
          <a:p>
            <a:pPr algn="ct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Čo robia vo vzdelávaní vo Fínsku inak </a:t>
            </a:r>
            <a:br>
              <a:rPr lang="sk-SK" sz="2800" b="1" dirty="0" smtClean="0">
                <a:solidFill>
                  <a:srgbClr val="0070C0"/>
                </a:solidFill>
              </a:rPr>
            </a:br>
            <a:r>
              <a:rPr lang="sk-SK" sz="2800" b="1" dirty="0" smtClean="0">
                <a:solidFill>
                  <a:srgbClr val="0070C0"/>
                </a:solidFill>
              </a:rPr>
              <a:t>(a lepšie)?</a:t>
            </a:r>
            <a:r>
              <a:rPr lang="sk-SK" sz="2800" b="1" dirty="0" smtClean="0">
                <a:solidFill>
                  <a:srgbClr val="0070C0"/>
                </a:solidFill>
              </a:rPr>
              <a:t/>
            </a:r>
            <a:br>
              <a:rPr lang="sk-SK" sz="2800" b="1" dirty="0" smtClean="0">
                <a:solidFill>
                  <a:srgbClr val="0070C0"/>
                </a:solidFill>
              </a:rPr>
            </a:br>
            <a:r>
              <a:rPr lang="sk-SK" sz="2800" b="1" dirty="0" smtClean="0">
                <a:solidFill>
                  <a:srgbClr val="0070C0"/>
                </a:solidFill>
              </a:rPr>
              <a:t/>
            </a:r>
            <a:br>
              <a:rPr lang="sk-SK" sz="2800" b="1" dirty="0" smtClean="0">
                <a:solidFill>
                  <a:srgbClr val="0070C0"/>
                </a:solidFill>
              </a:rPr>
            </a:br>
            <a:r>
              <a:rPr lang="sk-SK" sz="2000" b="1" dirty="0" smtClean="0">
                <a:solidFill>
                  <a:srgbClr val="0070C0"/>
                </a:solidFill>
              </a:rPr>
              <a:t>1</a:t>
            </a:r>
            <a:r>
              <a:rPr lang="sk-SK" sz="2800" b="1" dirty="0" smtClean="0">
                <a:solidFill>
                  <a:srgbClr val="0070C0"/>
                </a:solidFill>
              </a:rPr>
              <a:t>.</a:t>
            </a:r>
            <a:r>
              <a:rPr lang="sk-SK" sz="2000" b="1" dirty="0" smtClean="0">
                <a:solidFill>
                  <a:srgbClr val="0070C0"/>
                </a:solidFill>
                <a:latin typeface="Arial" panose="020B0604020202020204" pitchFamily="34" charset="0"/>
                <a:cs typeface="Arial" panose="020B0604020202020204" pitchFamily="34" charset="0"/>
              </a:rPr>
              <a:t>Lepšie štandardizované testy</a:t>
            </a:r>
            <a:r>
              <a:rPr lang="en-US" sz="2000" b="1" dirty="0" smtClean="0">
                <a:solidFill>
                  <a:srgbClr val="0070C0"/>
                </a:solidFill>
                <a:latin typeface="Arial" panose="020B0604020202020204" pitchFamily="34" charset="0"/>
                <a:cs typeface="Arial" panose="020B0604020202020204" pitchFamily="34" charset="0"/>
              </a:rPr>
              <a:t/>
            </a:r>
            <a:br>
              <a:rPr lang="en-US" sz="2000" b="1" dirty="0" smtClean="0">
                <a:solidFill>
                  <a:srgbClr val="0070C0"/>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Fínski študenti majú iba jeden štandardizovaný test počas celej základnej a strednej </a:t>
            </a:r>
            <a:r>
              <a:rPr lang="sk-SK" sz="1100" dirty="0" smtClean="0">
                <a:solidFill>
                  <a:schemeClr val="tx1"/>
                </a:solidFill>
                <a:latin typeface="Arial" panose="020B0604020202020204" pitchFamily="34" charset="0"/>
                <a:cs typeface="Arial" panose="020B0604020202020204" pitchFamily="34" charset="0"/>
              </a:rPr>
              <a:t>školy.</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en-US" sz="1400" b="1" dirty="0" smtClean="0">
                <a:latin typeface="Arial" panose="020B0604020202020204" pitchFamily="34" charset="0"/>
                <a:cs typeface="Arial" panose="020B0604020202020204" pitchFamily="34" charset="0"/>
                <a:hlinkClick r:id="rId2"/>
              </a:rPr>
              <a:t>National Matriculation Examination</a:t>
            </a:r>
            <a:r>
              <a:rPr lang="sk-SK" sz="1400" b="1" dirty="0" smtClean="0">
                <a:solidFill>
                  <a:schemeClr val="accent6">
                    <a:lumMod val="75000"/>
                  </a:schemeClr>
                </a:solidFill>
                <a:latin typeface="Arial" panose="020B0604020202020204" pitchFamily="34" charset="0"/>
                <a:cs typeface="Arial" panose="020B0604020202020204" pitchFamily="34" charset="0"/>
              </a:rPr>
              <a:t>. (Maturita)</a:t>
            </a:r>
            <a:r>
              <a:rPr lang="sk-SK" sz="1400" b="1" dirty="0" smtClean="0">
                <a:latin typeface="Arial" panose="020B0604020202020204" pitchFamily="34" charset="0"/>
                <a:cs typeface="Arial" panose="020B0604020202020204" pitchFamily="34" charset="0"/>
              </a:rPr>
              <a:t/>
            </a:r>
            <a:br>
              <a:rPr lang="sk-SK" sz="1400" b="1" dirty="0" smtClean="0">
                <a:latin typeface="Arial" panose="020B0604020202020204" pitchFamily="34" charset="0"/>
                <a:cs typeface="Arial" panose="020B0604020202020204" pitchFamily="34" charset="0"/>
              </a:rPr>
            </a:br>
            <a:r>
              <a:rPr lang="sk-SK" sz="1400" b="1" dirty="0" smtClean="0">
                <a:latin typeface="Arial" panose="020B0604020202020204" pitchFamily="34" charset="0"/>
                <a:cs typeface="Arial" panose="020B0604020202020204" pitchFamily="34" charset="0"/>
              </a:rPr>
              <a:t/>
            </a:r>
            <a:br>
              <a:rPr lang="sk-SK" sz="1400" b="1" dirty="0" smtClean="0">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2. </a:t>
            </a:r>
            <a:r>
              <a:rPr lang="sk-SK" sz="2000" b="1" dirty="0" smtClean="0">
                <a:solidFill>
                  <a:srgbClr val="0070C0"/>
                </a:solidFill>
                <a:latin typeface="Arial" panose="020B0604020202020204" pitchFamily="34" charset="0"/>
                <a:cs typeface="Arial" panose="020B0604020202020204" pitchFamily="34" charset="0"/>
              </a:rPr>
              <a:t>Viac času na hru</a:t>
            </a:r>
            <a:r>
              <a:rPr lang="sk-SK" sz="2000" b="1" dirty="0" smtClean="0">
                <a:solidFill>
                  <a:srgbClr val="0070C0"/>
                </a:solidFill>
                <a:latin typeface="Arial" panose="020B0604020202020204" pitchFamily="34" charset="0"/>
                <a:cs typeface="Arial" panose="020B0604020202020204" pitchFamily="34" charset="0"/>
              </a:rPr>
              <a:t/>
            </a:r>
            <a:br>
              <a:rPr lang="sk-SK" sz="2000" b="1" dirty="0" smtClean="0">
                <a:solidFill>
                  <a:srgbClr val="0070C0"/>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Fínski študenti zriedka robia domáce </a:t>
            </a:r>
            <a:r>
              <a:rPr lang="sk-SK" sz="1100" dirty="0" smtClean="0">
                <a:solidFill>
                  <a:schemeClr val="tx1"/>
                </a:solidFill>
                <a:latin typeface="Arial" panose="020B0604020202020204" pitchFamily="34" charset="0"/>
                <a:cs typeface="Arial" panose="020B0604020202020204" pitchFamily="34" charset="0"/>
              </a:rPr>
              <a:t>úlohy na základnej škole</a:t>
            </a:r>
            <a:r>
              <a:rPr lang="sk-SK" sz="1100" dirty="0" smtClean="0">
                <a:solidFill>
                  <a:schemeClr val="tx1"/>
                </a:solidFill>
                <a:latin typeface="Arial" panose="020B0604020202020204" pitchFamily="34" charset="0"/>
                <a:cs typeface="Arial" panose="020B0604020202020204" pitchFamily="34" charset="0"/>
              </a:rPr>
              <a:t>.</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2000" b="1" dirty="0" smtClean="0">
                <a:solidFill>
                  <a:srgbClr val="0070C0"/>
                </a:solidFill>
                <a:latin typeface="Arial" panose="020B0604020202020204" pitchFamily="34" charset="0"/>
                <a:cs typeface="Arial" panose="020B0604020202020204" pitchFamily="34" charset="0"/>
              </a:rPr>
              <a:t>3. </a:t>
            </a:r>
            <a:r>
              <a:rPr lang="sk-SK" sz="2000" b="1" dirty="0" smtClean="0">
                <a:solidFill>
                  <a:srgbClr val="0070C0"/>
                </a:solidFill>
                <a:latin typeface="Arial" panose="020B0604020202020204" pitchFamily="34" charset="0"/>
                <a:cs typeface="Arial" panose="020B0604020202020204" pitchFamily="34" charset="0"/>
              </a:rPr>
              <a:t>Bezplatné školstvo</a:t>
            </a:r>
            <a:r>
              <a:rPr lang="sk-SK" sz="2000" b="1" dirty="0" smtClean="0">
                <a:solidFill>
                  <a:srgbClr val="0070C0"/>
                </a:solidFill>
                <a:latin typeface="Arial" panose="020B0604020202020204" pitchFamily="34" charset="0"/>
                <a:cs typeface="Arial" panose="020B0604020202020204" pitchFamily="34" charset="0"/>
              </a:rPr>
              <a:t/>
            </a:r>
            <a:br>
              <a:rPr lang="sk-SK" sz="2000" b="1" dirty="0" smtClean="0">
                <a:solidFill>
                  <a:srgbClr val="0070C0"/>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N</a:t>
            </a:r>
            <a:r>
              <a:rPr lang="sk-SK" sz="1100" dirty="0" smtClean="0">
                <a:solidFill>
                  <a:schemeClr val="tx1"/>
                </a:solidFill>
                <a:latin typeface="Arial" panose="020B0604020202020204" pitchFamily="34" charset="0"/>
                <a:cs typeface="Arial" panose="020B0604020202020204" pitchFamily="34" charset="0"/>
              </a:rPr>
              <a:t>ie len bakalárske štúdium</a:t>
            </a:r>
            <a:r>
              <a:rPr lang="en-US" sz="1100" dirty="0" smtClean="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 je </a:t>
            </a:r>
            <a:r>
              <a:rPr lang="sk-SK" sz="1400" b="1" u="sng" dirty="0">
                <a:solidFill>
                  <a:schemeClr val="accent6">
                    <a:lumMod val="75000"/>
                  </a:schemeClr>
                </a:solidFill>
                <a:latin typeface="Arial" panose="020B0604020202020204" pitchFamily="34" charset="0"/>
                <a:cs typeface="Arial" panose="020B0604020202020204" pitchFamily="34" charset="0"/>
              </a:rPr>
              <a:t>úplne zadarmo</a:t>
            </a:r>
            <a:r>
              <a:rPr lang="en-US" sz="1100" dirty="0" smtClean="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ale aj magisterské a doktorandské programy</a:t>
            </a:r>
            <a:r>
              <a:rPr lang="en-US" sz="1100" dirty="0" smtClean="0">
                <a:solidFill>
                  <a:schemeClr val="tx1"/>
                </a:solidFill>
                <a:latin typeface="Arial" panose="020B0604020202020204" pitchFamily="34" charset="0"/>
                <a:cs typeface="Arial" panose="020B0604020202020204" pitchFamily="34" charset="0"/>
              </a:rPr>
              <a:t>.</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2000" b="1" dirty="0" smtClean="0">
                <a:solidFill>
                  <a:srgbClr val="0070C0"/>
                </a:solidFill>
                <a:latin typeface="Arial" panose="020B0604020202020204" pitchFamily="34" charset="0"/>
                <a:cs typeface="Arial" panose="020B0604020202020204" pitchFamily="34" charset="0"/>
              </a:rPr>
              <a:t>4. </a:t>
            </a:r>
            <a:r>
              <a:rPr lang="sk-SK" sz="2000" b="1" dirty="0" smtClean="0">
                <a:solidFill>
                  <a:srgbClr val="0070C0"/>
                </a:solidFill>
                <a:latin typeface="Arial" panose="020B0604020202020204" pitchFamily="34" charset="0"/>
                <a:cs typeface="Arial" panose="020B0604020202020204" pitchFamily="34" charset="0"/>
              </a:rPr>
              <a:t>Vyzdvihnutá pozícia učiteľa</a:t>
            </a:r>
            <a:r>
              <a:rPr lang="sk-SK" sz="2000" b="1" dirty="0" smtClean="0">
                <a:solidFill>
                  <a:srgbClr val="0070C0"/>
                </a:solidFill>
                <a:latin typeface="Arial" panose="020B0604020202020204" pitchFamily="34" charset="0"/>
                <a:cs typeface="Arial" panose="020B0604020202020204" pitchFamily="34" charset="0"/>
              </a:rPr>
              <a:t/>
            </a:r>
            <a:br>
              <a:rPr lang="sk-SK" sz="2000" b="1" dirty="0" smtClean="0">
                <a:solidFill>
                  <a:srgbClr val="0070C0"/>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Vo Fínsku</a:t>
            </a:r>
            <a:r>
              <a:rPr lang="sk-SK" sz="1100" smtClean="0">
                <a:solidFill>
                  <a:schemeClr val="tx1"/>
                </a:solidFill>
                <a:latin typeface="Arial" panose="020B0604020202020204" pitchFamily="34" charset="0"/>
                <a:cs typeface="Arial" panose="020B0604020202020204" pitchFamily="34" charset="0"/>
              </a:rPr>
              <a:t>, učiteľstvo  </a:t>
            </a:r>
            <a:r>
              <a:rPr lang="sk-SK" sz="1100" dirty="0" smtClean="0">
                <a:solidFill>
                  <a:schemeClr val="tx1"/>
                </a:solidFill>
                <a:latin typeface="Arial" panose="020B0604020202020204" pitchFamily="34" charset="0"/>
                <a:cs typeface="Arial" panose="020B0604020202020204" pitchFamily="34" charset="0"/>
              </a:rPr>
              <a:t>je jedným z najváženejších </a:t>
            </a:r>
            <a:r>
              <a:rPr lang="sk-SK" sz="1100" smtClean="0">
                <a:solidFill>
                  <a:schemeClr val="tx1"/>
                </a:solidFill>
                <a:latin typeface="Arial" panose="020B0604020202020204" pitchFamily="34" charset="0"/>
                <a:cs typeface="Arial" panose="020B0604020202020204" pitchFamily="34" charset="0"/>
              </a:rPr>
              <a:t>povolaní.</a:t>
            </a:r>
            <a:r>
              <a:rPr lang="sk-SK" sz="1100" dirty="0">
                <a:solidFill>
                  <a:schemeClr val="tx1"/>
                </a:solidFill>
                <a:latin typeface="Arial" panose="020B0604020202020204" pitchFamily="34" charset="0"/>
                <a:cs typeface="Arial" panose="020B0604020202020204" pitchFamily="34" charset="0"/>
              </a:rPr>
              <a:t/>
            </a:r>
            <a:br>
              <a:rPr lang="sk-SK" sz="1100" dirty="0">
                <a:solidFill>
                  <a:schemeClr val="tx1"/>
                </a:solidFill>
                <a:latin typeface="Arial" panose="020B0604020202020204" pitchFamily="34" charset="0"/>
                <a:cs typeface="Arial" panose="020B0604020202020204" pitchFamily="34" charset="0"/>
              </a:rPr>
            </a:br>
            <a:r>
              <a:rPr lang="en-US" sz="1100" dirty="0" smtClean="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Iba 1 z 10</a:t>
            </a:r>
            <a:r>
              <a:rPr lang="en-US" sz="1100" dirty="0" smtClean="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študentov uchádzajúcich sa o pedagogické štúdium je prijatý.</a:t>
            </a:r>
            <a:r>
              <a:rPr lang="en-US" sz="1100" dirty="0">
                <a:solidFill>
                  <a:schemeClr val="tx1"/>
                </a:solidFill>
                <a:latin typeface="Arial" panose="020B0604020202020204" pitchFamily="34" charset="0"/>
                <a:cs typeface="Arial" panose="020B0604020202020204" pitchFamily="34" charset="0"/>
              </a:rPr>
              <a:t/>
            </a:r>
            <a:br>
              <a:rPr lang="en-US" sz="1100" dirty="0">
                <a:solidFill>
                  <a:schemeClr val="tx1"/>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Učitelia sú na tej istej sociálnej pozícii ako profesori na univerzitách, právnici a lekári.</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Učia menej hodín než učitelia napr. v USA</a:t>
            </a:r>
            <a:r>
              <a:rPr lang="en-US" sz="1100" dirty="0" smtClean="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s možnosťou venovať viac času príprave na vyučovanie.</a:t>
            </a:r>
            <a:r>
              <a:rPr lang="en-US" sz="1100" dirty="0">
                <a:solidFill>
                  <a:schemeClr val="tx1"/>
                </a:solidFill>
                <a:latin typeface="Arial" panose="020B0604020202020204" pitchFamily="34" charset="0"/>
                <a:cs typeface="Arial" panose="020B0604020202020204" pitchFamily="34" charset="0"/>
              </a:rPr>
              <a:t/>
            </a:r>
            <a:br>
              <a:rPr lang="en-US" sz="1100" dirty="0">
                <a:solidFill>
                  <a:schemeClr val="tx1"/>
                </a:solidFill>
                <a:latin typeface="Arial" panose="020B0604020202020204" pitchFamily="34" charset="0"/>
                <a:cs typeface="Arial" panose="020B0604020202020204" pitchFamily="34" charset="0"/>
              </a:rPr>
            </a:br>
            <a:r>
              <a:rPr lang="sk-SK" sz="1100" b="1" dirty="0" smtClean="0"/>
              <a:t/>
            </a:r>
            <a:br>
              <a:rPr lang="sk-SK" sz="1100" b="1" dirty="0" smtClean="0"/>
            </a:br>
            <a:endParaRPr lang="sk-SK" sz="2800" b="1" dirty="0">
              <a:solidFill>
                <a:srgbClr val="0070C0"/>
              </a:solidFill>
            </a:endParaRPr>
          </a:p>
        </p:txBody>
      </p:sp>
    </p:spTree>
    <p:extLst>
      <p:ext uri="{BB962C8B-B14F-4D97-AF65-F5344CB8AC3E}">
        <p14:creationId xmlns:p14="http://schemas.microsoft.com/office/powerpoint/2010/main" val="2330166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762000" y="1027112"/>
            <a:ext cx="7467600" cy="5068887"/>
          </a:xfrm>
        </p:spPr>
        <p:txBody>
          <a:bodyPr>
            <a:noAutofit/>
          </a:bodyPr>
          <a:lstStyle/>
          <a:p>
            <a:pPr algn="ct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
            </a:r>
            <a:br>
              <a:rPr lang="sk-SK" sz="2800" b="1" dirty="0" smtClean="0">
                <a:solidFill>
                  <a:srgbClr val="0070C0"/>
                </a:solidFill>
              </a:rPr>
            </a:br>
            <a:r>
              <a:rPr lang="sk-SK" sz="2800" b="1" dirty="0">
                <a:solidFill>
                  <a:srgbClr val="0070C0"/>
                </a:solidFill>
              </a:rPr>
              <a:t/>
            </a:r>
            <a:br>
              <a:rPr lang="sk-SK" sz="2800" b="1" dirty="0">
                <a:solidFill>
                  <a:srgbClr val="0070C0"/>
                </a:solidFill>
              </a:rPr>
            </a:br>
            <a:r>
              <a:rPr lang="sk-SK" sz="2800" b="1" dirty="0" smtClean="0">
                <a:solidFill>
                  <a:srgbClr val="0070C0"/>
                </a:solidFill>
              </a:rPr>
              <a:t>Recept úspechu v základnom vzdelávaní v Estónsku.</a:t>
            </a:r>
            <a:r>
              <a:rPr lang="sk-SK" sz="2800" b="1" dirty="0" smtClean="0">
                <a:solidFill>
                  <a:srgbClr val="0070C0"/>
                </a:solidFill>
              </a:rPr>
              <a:t/>
            </a:r>
            <a:br>
              <a:rPr lang="sk-SK" sz="2800" b="1" dirty="0" smtClean="0">
                <a:solidFill>
                  <a:srgbClr val="0070C0"/>
                </a:solidFill>
              </a:rPr>
            </a:br>
            <a:r>
              <a:rPr lang="en-US" sz="2800" b="1" dirty="0">
                <a:solidFill>
                  <a:srgbClr val="0070C0"/>
                </a:solidFill>
              </a:rPr>
              <a:t/>
            </a:r>
            <a:br>
              <a:rPr lang="en-US" sz="2800" b="1" dirty="0">
                <a:solidFill>
                  <a:srgbClr val="0070C0"/>
                </a:solidFill>
              </a:rPr>
            </a:br>
            <a:r>
              <a:rPr lang="sk-SK" sz="2000" b="1" dirty="0" smtClean="0">
                <a:solidFill>
                  <a:schemeClr val="accent6">
                    <a:lumMod val="75000"/>
                  </a:schemeClr>
                </a:solidFill>
              </a:rPr>
              <a:t>Podľa meraní PISA</a:t>
            </a:r>
            <a:r>
              <a:rPr lang="en-US" sz="2000" b="1" dirty="0" smtClean="0">
                <a:solidFill>
                  <a:schemeClr val="accent6">
                    <a:lumMod val="75000"/>
                  </a:schemeClr>
                </a:solidFill>
              </a:rPr>
              <a:t>, </a:t>
            </a:r>
            <a:r>
              <a:rPr lang="sk-SK" sz="2000" b="1" dirty="0" smtClean="0">
                <a:solidFill>
                  <a:schemeClr val="accent6">
                    <a:lumMod val="75000"/>
                  </a:schemeClr>
                </a:solidFill>
              </a:rPr>
              <a:t>výsledky 15 ročných Estóncov sú najlepšie v Európe a na najvyšších priečkach vo svete.</a:t>
            </a:r>
            <a:r>
              <a:rPr lang="en-US" sz="2000" b="1" dirty="0">
                <a:solidFill>
                  <a:schemeClr val="accent6">
                    <a:lumMod val="75000"/>
                  </a:schemeClr>
                </a:solidFill>
              </a:rPr>
              <a:t/>
            </a:r>
            <a:br>
              <a:rPr lang="en-US" sz="2000" b="1" dirty="0">
                <a:solidFill>
                  <a:schemeClr val="accent6">
                    <a:lumMod val="75000"/>
                  </a:schemeClr>
                </a:solidFill>
              </a:rPr>
            </a:br>
            <a:r>
              <a:rPr lang="sk-SK" sz="2000" b="1" dirty="0" smtClean="0">
                <a:solidFill>
                  <a:srgbClr val="0070C0"/>
                </a:solidFill>
              </a:rPr>
              <a:t>1</a:t>
            </a:r>
            <a:r>
              <a:rPr lang="sk-SK" sz="2800" b="1" dirty="0" smtClean="0">
                <a:solidFill>
                  <a:srgbClr val="0070C0"/>
                </a:solidFill>
              </a:rPr>
              <a:t>.</a:t>
            </a:r>
            <a:r>
              <a:rPr lang="en-US" sz="2000" b="1" dirty="0" smtClean="0">
                <a:solidFill>
                  <a:srgbClr val="0070C0"/>
                </a:solidFill>
                <a:latin typeface="Arial" panose="020B0604020202020204" pitchFamily="34" charset="0"/>
                <a:cs typeface="Arial" panose="020B0604020202020204" pitchFamily="34" charset="0"/>
              </a:rPr>
              <a:t> </a:t>
            </a:r>
            <a:r>
              <a:rPr lang="sk-SK" sz="2000" b="1" dirty="0" smtClean="0">
                <a:solidFill>
                  <a:srgbClr val="0070C0"/>
                </a:solidFill>
                <a:latin typeface="Arial" panose="020B0604020202020204" pitchFamily="34" charset="0"/>
                <a:cs typeface="Arial" panose="020B0604020202020204" pitchFamily="34" charset="0"/>
              </a:rPr>
              <a:t>Spoločnosť si cení vzdelanie</a:t>
            </a: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Ľ</a:t>
            </a:r>
            <a:r>
              <a:rPr lang="sk-SK" sz="1100" dirty="0" smtClean="0">
                <a:solidFill>
                  <a:schemeClr val="tx1"/>
                </a:solidFill>
                <a:latin typeface="Arial" panose="020B0604020202020204" pitchFamily="34" charset="0"/>
                <a:cs typeface="Arial" panose="020B0604020202020204" pitchFamily="34" charset="0"/>
              </a:rPr>
              <a:t>udia si vysoko cenia vzdelanie a rodičia podporujú deti k serióznemu prístupu k učeniu.</a:t>
            </a:r>
            <a:br>
              <a:rPr lang="sk-SK" sz="1100" dirty="0" smtClean="0">
                <a:solidFill>
                  <a:schemeClr val="tx1"/>
                </a:solidFill>
                <a:latin typeface="Arial" panose="020B0604020202020204" pitchFamily="34" charset="0"/>
                <a:cs typeface="Arial" panose="020B0604020202020204" pitchFamily="34" charset="0"/>
              </a:rPr>
            </a:br>
            <a:r>
              <a:rPr lang="sk-SK" sz="1400" b="1" dirty="0" smtClean="0">
                <a:latin typeface="Arial" panose="020B0604020202020204" pitchFamily="34" charset="0"/>
                <a:cs typeface="Arial" panose="020B0604020202020204" pitchFamily="34" charset="0"/>
              </a:rPr>
              <a:t/>
            </a:r>
            <a:br>
              <a:rPr lang="sk-SK" sz="1400" b="1" dirty="0" smtClean="0">
                <a:latin typeface="Arial" panose="020B0604020202020204" pitchFamily="34" charset="0"/>
                <a:cs typeface="Arial" panose="020B0604020202020204" pitchFamily="34" charset="0"/>
              </a:rPr>
            </a:br>
            <a:r>
              <a:rPr lang="en-US" sz="2000" b="1" dirty="0" smtClean="0">
                <a:solidFill>
                  <a:srgbClr val="0070C0"/>
                </a:solidFill>
                <a:latin typeface="Arial" panose="020B0604020202020204" pitchFamily="34" charset="0"/>
                <a:cs typeface="Arial" panose="020B0604020202020204" pitchFamily="34" charset="0"/>
              </a:rPr>
              <a:t>2. </a:t>
            </a:r>
            <a:r>
              <a:rPr lang="sk-SK" sz="2000" b="1" dirty="0" smtClean="0">
                <a:solidFill>
                  <a:srgbClr val="0070C0"/>
                </a:solidFill>
                <a:latin typeface="Arial" panose="020B0604020202020204" pitchFamily="34" charset="0"/>
                <a:cs typeface="Arial" panose="020B0604020202020204" pitchFamily="34" charset="0"/>
              </a:rPr>
              <a:t>Čerstvý vzduch, fyzická aktivita a digitalizácia</a:t>
            </a:r>
            <a:r>
              <a:rPr lang="en-US" sz="2000" b="1" dirty="0">
                <a:solidFill>
                  <a:srgbClr val="0070C0"/>
                </a:solidFill>
                <a:latin typeface="Arial" panose="020B0604020202020204" pitchFamily="34" charset="0"/>
                <a:cs typeface="Arial" panose="020B0604020202020204" pitchFamily="34" charset="0"/>
              </a:rPr>
              <a:t/>
            </a:r>
            <a:br>
              <a:rPr lang="en-US" sz="2000" b="1" dirty="0">
                <a:solidFill>
                  <a:srgbClr val="0070C0"/>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Od</a:t>
            </a:r>
            <a:r>
              <a:rPr lang="sk-SK" sz="2000" b="1" dirty="0" smtClean="0">
                <a:solidFill>
                  <a:srgbClr val="0070C0"/>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s</a:t>
            </a:r>
            <a:r>
              <a:rPr lang="sk-SK" sz="1100" dirty="0" smtClean="0">
                <a:solidFill>
                  <a:schemeClr val="tx1"/>
                </a:solidFill>
                <a:latin typeface="Arial" panose="020B0604020202020204" pitchFamily="34" charset="0"/>
                <a:cs typeface="Arial" panose="020B0604020202020204" pitchFamily="34" charset="0"/>
              </a:rPr>
              <a:t>adenia dubov, cez športoviská v škole, tanec cez prestávky, až po  </a:t>
            </a:r>
            <a:r>
              <a:rPr lang="en-US" sz="1100" dirty="0" smtClean="0">
                <a:solidFill>
                  <a:schemeClr val="tx1"/>
                </a:solidFill>
                <a:latin typeface="Arial" panose="020B0604020202020204" pitchFamily="34" charset="0"/>
                <a:cs typeface="Arial" panose="020B0604020202020204" pitchFamily="34" charset="0"/>
              </a:rPr>
              <a:t>“smart </a:t>
            </a:r>
            <a:r>
              <a:rPr lang="en-US" sz="1100" dirty="0">
                <a:solidFill>
                  <a:schemeClr val="tx1"/>
                </a:solidFill>
                <a:latin typeface="Arial" panose="020B0604020202020204" pitchFamily="34" charset="0"/>
                <a:cs typeface="Arial" panose="020B0604020202020204" pitchFamily="34" charset="0"/>
              </a:rPr>
              <a:t>classes” </a:t>
            </a:r>
            <a:r>
              <a:rPr lang="sk-SK" sz="1100" dirty="0" smtClean="0">
                <a:solidFill>
                  <a:schemeClr val="tx1"/>
                </a:solidFill>
                <a:latin typeface="Arial" panose="020B0604020202020204" pitchFamily="34" charset="0"/>
                <a:cs typeface="Arial" panose="020B0604020202020204" pitchFamily="34" charset="0"/>
              </a:rPr>
              <a:t>v každej škole.</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2000" b="1" dirty="0" smtClean="0">
                <a:solidFill>
                  <a:srgbClr val="0070C0"/>
                </a:solidFill>
                <a:latin typeface="Arial" panose="020B0604020202020204" pitchFamily="34" charset="0"/>
                <a:cs typeface="Arial" panose="020B0604020202020204" pitchFamily="34" charset="0"/>
              </a:rPr>
              <a:t>3. </a:t>
            </a:r>
            <a:r>
              <a:rPr lang="sk-SK" sz="2000" b="1" dirty="0" smtClean="0">
                <a:solidFill>
                  <a:srgbClr val="0070C0"/>
                </a:solidFill>
                <a:latin typeface="Arial" panose="020B0604020202020204" pitchFamily="34" charset="0"/>
                <a:cs typeface="Arial" panose="020B0604020202020204" pitchFamily="34" charset="0"/>
              </a:rPr>
              <a:t>Deti prinášajú radosť do škôl</a:t>
            </a:r>
            <a:r>
              <a:rPr lang="en-US" sz="2000" b="1" dirty="0"/>
              <a:t/>
            </a:r>
            <a:br>
              <a:rPr lang="en-US" sz="2000" b="1" dirty="0"/>
            </a:br>
            <a:r>
              <a:rPr lang="sk-SK" sz="2000" b="1" dirty="0" smtClean="0"/>
              <a:t> </a:t>
            </a:r>
            <a:r>
              <a:rPr lang="sk-SK" sz="1100" dirty="0" smtClean="0">
                <a:solidFill>
                  <a:schemeClr val="tx1"/>
                </a:solidFill>
                <a:latin typeface="Arial" panose="020B0604020202020204" pitchFamily="34" charset="0"/>
                <a:cs typeface="Arial" panose="020B0604020202020204" pitchFamily="34" charset="0"/>
              </a:rPr>
              <a:t>Krúžky a </a:t>
            </a:r>
            <a:r>
              <a:rPr lang="sk-SK" sz="1100" dirty="0" err="1" smtClean="0">
                <a:solidFill>
                  <a:schemeClr val="tx1"/>
                </a:solidFill>
                <a:latin typeface="Arial" panose="020B0604020202020204" pitchFamily="34" charset="0"/>
                <a:cs typeface="Arial" panose="020B0604020202020204" pitchFamily="34" charset="0"/>
              </a:rPr>
              <a:t>voľnočasové</a:t>
            </a:r>
            <a:r>
              <a:rPr lang="sk-SK" sz="1100" dirty="0" smtClean="0">
                <a:solidFill>
                  <a:schemeClr val="tx1"/>
                </a:solidFill>
                <a:latin typeface="Arial" panose="020B0604020202020204" pitchFamily="34" charset="0"/>
                <a:cs typeface="Arial" panose="020B0604020202020204" pitchFamily="34" charset="0"/>
              </a:rPr>
              <a:t> aktivity v školách napomáhajú priateľskému ovzdušiu,  prinášajú deťom aktívny pohyb, hru a  deti trávia menej času pri obrazovkách.</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2000" b="1" dirty="0" smtClean="0">
                <a:solidFill>
                  <a:srgbClr val="0070C0"/>
                </a:solidFill>
                <a:latin typeface="Arial" panose="020B0604020202020204" pitchFamily="34" charset="0"/>
                <a:cs typeface="Arial" panose="020B0604020202020204" pitchFamily="34" charset="0"/>
              </a:rPr>
              <a:t>4. </a:t>
            </a:r>
            <a:r>
              <a:rPr lang="sk-SK" sz="2000" b="1" dirty="0" smtClean="0">
                <a:solidFill>
                  <a:srgbClr val="0070C0"/>
                </a:solidFill>
                <a:latin typeface="Arial" panose="020B0604020202020204" pitchFamily="34" charset="0"/>
                <a:cs typeface="Arial" panose="020B0604020202020204" pitchFamily="34" charset="0"/>
              </a:rPr>
              <a:t>Rovnaké šance</a:t>
            </a:r>
            <a:r>
              <a:rPr lang="sk-SK" sz="2000" b="1" dirty="0"/>
              <a:t/>
            </a:r>
            <a:br>
              <a:rPr lang="sk-SK" sz="2000" b="1" dirty="0"/>
            </a:br>
            <a:r>
              <a:rPr lang="sk-SK" sz="1100" dirty="0" smtClean="0">
                <a:solidFill>
                  <a:schemeClr val="tx1"/>
                </a:solidFill>
                <a:latin typeface="Arial" panose="020B0604020202020204" pitchFamily="34" charset="0"/>
                <a:cs typeface="Arial" panose="020B0604020202020204" pitchFamily="34" charset="0"/>
              </a:rPr>
              <a:t>Menšiny, chudobní, všetci majú možnosť vzdelania</a:t>
            </a:r>
            <a:r>
              <a:rPr lang="en-US" sz="1100" dirty="0" smtClean="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 </a:t>
            </a:r>
            <a:r>
              <a:rPr lang="sk-SK" sz="1100" dirty="0" smtClean="0">
                <a:solidFill>
                  <a:schemeClr val="tx1"/>
                </a:solidFill>
                <a:latin typeface="Arial" panose="020B0604020202020204" pitchFamily="34" charset="0"/>
                <a:cs typeface="Arial" panose="020B0604020202020204" pitchFamily="34" charset="0"/>
              </a:rPr>
              <a:t>jeden z kľúčových faktorov úspechu vzdelávania v </a:t>
            </a:r>
            <a:r>
              <a:rPr lang="en-US" sz="1100" dirty="0" smtClean="0">
                <a:solidFill>
                  <a:schemeClr val="tx1"/>
                </a:solidFill>
                <a:latin typeface="Arial" panose="020B0604020202020204" pitchFamily="34" charset="0"/>
                <a:cs typeface="Arial" panose="020B0604020202020204" pitchFamily="34" charset="0"/>
              </a:rPr>
              <a:t>Est</a:t>
            </a:r>
            <a:r>
              <a:rPr lang="sk-SK" sz="1100" dirty="0" err="1" smtClean="0">
                <a:solidFill>
                  <a:schemeClr val="tx1"/>
                </a:solidFill>
                <a:latin typeface="Arial" panose="020B0604020202020204" pitchFamily="34" charset="0"/>
                <a:cs typeface="Arial" panose="020B0604020202020204" pitchFamily="34" charset="0"/>
              </a:rPr>
              <a:t>ónsku</a:t>
            </a:r>
            <a:r>
              <a:rPr lang="en-US" sz="1100" dirty="0" smtClean="0">
                <a:solidFill>
                  <a:schemeClr val="tx1"/>
                </a:solidFill>
                <a:latin typeface="Arial" panose="020B0604020202020204" pitchFamily="34" charset="0"/>
                <a:cs typeface="Arial" panose="020B0604020202020204" pitchFamily="34" charset="0"/>
              </a:rPr>
              <a:t>.</a:t>
            </a:r>
            <a:r>
              <a:rPr lang="sk-SK" sz="1100" dirty="0" smtClean="0">
                <a:solidFill>
                  <a:schemeClr val="tx1"/>
                </a:solidFill>
                <a:latin typeface="Arial" panose="020B0604020202020204" pitchFamily="34" charset="0"/>
                <a:cs typeface="Arial" panose="020B0604020202020204" pitchFamily="34" charset="0"/>
              </a:rPr>
              <a:t/>
            </a:r>
            <a:br>
              <a:rPr lang="sk-SK" sz="1100" dirty="0" smtClean="0">
                <a:solidFill>
                  <a:schemeClr val="tx1"/>
                </a:solidFill>
                <a:latin typeface="Arial" panose="020B0604020202020204" pitchFamily="34" charset="0"/>
                <a:cs typeface="Arial" panose="020B0604020202020204" pitchFamily="34" charset="0"/>
              </a:rPr>
            </a:br>
            <a:r>
              <a:rPr lang="sk-SK" sz="1100" dirty="0">
                <a:solidFill>
                  <a:schemeClr val="tx1"/>
                </a:solidFill>
                <a:latin typeface="Arial" panose="020B0604020202020204" pitchFamily="34" charset="0"/>
                <a:cs typeface="Arial" panose="020B0604020202020204" pitchFamily="34" charset="0"/>
              </a:rPr>
              <a:t/>
            </a:r>
            <a:br>
              <a:rPr lang="sk-SK" sz="1100" dirty="0">
                <a:solidFill>
                  <a:schemeClr val="tx1"/>
                </a:solidFill>
                <a:latin typeface="Arial" panose="020B0604020202020204" pitchFamily="34" charset="0"/>
                <a:cs typeface="Arial" panose="020B0604020202020204" pitchFamily="34" charset="0"/>
              </a:rPr>
            </a:br>
            <a:endParaRPr lang="sk-SK"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235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085975"/>
            <a:ext cx="59055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2114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0"/>
            <a:ext cx="70866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Nadpis 2"/>
          <p:cNvSpPr>
            <a:spLocks noGrp="1"/>
          </p:cNvSpPr>
          <p:nvPr>
            <p:ph type="title"/>
          </p:nvPr>
        </p:nvSpPr>
        <p:spPr>
          <a:xfrm>
            <a:off x="1043490" y="685800"/>
            <a:ext cx="7024744" cy="1484864"/>
          </a:xfrm>
        </p:spPr>
        <p:txBody>
          <a:bodyPr>
            <a:normAutofit fontScale="90000"/>
          </a:bodyPr>
          <a:lstStyle/>
          <a:p>
            <a:r>
              <a:rPr lang="sk-SK" sz="1800" dirty="0" smtClean="0"/>
              <a:t/>
            </a:r>
            <a:br>
              <a:rPr lang="sk-SK" sz="1800" dirty="0" smtClean="0"/>
            </a:br>
            <a:r>
              <a:rPr lang="sk-SK" sz="1800" dirty="0"/>
              <a:t/>
            </a:r>
            <a:br>
              <a:rPr lang="sk-SK" sz="1800" dirty="0"/>
            </a:br>
            <a:r>
              <a:rPr lang="sk-SK" sz="1800" dirty="0" smtClean="0"/>
              <a:t/>
            </a:r>
            <a:br>
              <a:rPr lang="sk-SK" sz="1800" dirty="0" smtClean="0"/>
            </a:br>
            <a:r>
              <a:rPr lang="sk-SK" sz="1800" dirty="0"/>
              <a:t/>
            </a:r>
            <a:br>
              <a:rPr lang="sk-SK" sz="1800" dirty="0"/>
            </a:br>
            <a:r>
              <a:rPr lang="sk-SK" sz="1800" dirty="0" smtClean="0"/>
              <a:t/>
            </a:r>
            <a:br>
              <a:rPr lang="sk-SK" sz="1800" dirty="0" smtClean="0"/>
            </a:br>
            <a:r>
              <a:rPr lang="sk-SK" sz="1800" dirty="0"/>
              <a:t/>
            </a:r>
            <a:br>
              <a:rPr lang="sk-SK" sz="1800" dirty="0"/>
            </a:br>
            <a:r>
              <a:rPr lang="sk-SK" sz="2700" b="1" dirty="0" smtClean="0">
                <a:solidFill>
                  <a:srgbClr val="0070C0"/>
                </a:solidFill>
              </a:rPr>
              <a:t>Slovensko:   15-roční </a:t>
            </a:r>
            <a:r>
              <a:rPr lang="sk-SK" sz="2700" b="1" dirty="0">
                <a:solidFill>
                  <a:srgbClr val="0070C0"/>
                </a:solidFill>
              </a:rPr>
              <a:t>žiaci sa prepadli v matematike, čítaní aj prírodných vedách</a:t>
            </a:r>
            <a:r>
              <a:rPr lang="sk-SK" sz="2700" b="1" dirty="0" smtClean="0">
                <a:solidFill>
                  <a:srgbClr val="0070C0"/>
                </a:solidFill>
              </a:rPr>
              <a:t>.</a:t>
            </a:r>
            <a:br>
              <a:rPr lang="sk-SK" sz="2700" b="1" dirty="0" smtClean="0">
                <a:solidFill>
                  <a:srgbClr val="0070C0"/>
                </a:solidFill>
              </a:rPr>
            </a:br>
            <a:r>
              <a:rPr lang="sk-SK" sz="1800" dirty="0" smtClean="0"/>
              <a:t/>
            </a:r>
            <a:br>
              <a:rPr lang="sk-SK" sz="1800" dirty="0" smtClean="0"/>
            </a:br>
            <a:r>
              <a:rPr lang="sk-SK" sz="1800" dirty="0" smtClean="0"/>
              <a:t> </a:t>
            </a:r>
            <a:r>
              <a:rPr lang="sk-SK" sz="2000" b="1" dirty="0" smtClean="0">
                <a:solidFill>
                  <a:srgbClr val="0070C0"/>
                </a:solidFill>
              </a:rPr>
              <a:t>V testovaní PISA sme opäť pod priemerom </a:t>
            </a:r>
            <a:r>
              <a:rPr lang="sk-SK" sz="2000" b="1" dirty="0" smtClean="0">
                <a:solidFill>
                  <a:srgbClr val="0070C0"/>
                </a:solidFill>
                <a:sym typeface="Wingdings" panose="05000000000000000000" pitchFamily="2" charset="2"/>
              </a:rPr>
              <a:t></a:t>
            </a:r>
            <a:endParaRPr lang="sk-SK" sz="2000" b="1" dirty="0">
              <a:solidFill>
                <a:srgbClr val="0070C0"/>
              </a:solidFill>
            </a:endParaRPr>
          </a:p>
        </p:txBody>
      </p:sp>
    </p:spTree>
    <p:extLst>
      <p:ext uri="{BB962C8B-B14F-4D97-AF65-F5344CB8AC3E}">
        <p14:creationId xmlns:p14="http://schemas.microsoft.com/office/powerpoint/2010/main" val="2505216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490" y="1027664"/>
            <a:ext cx="7024744" cy="3849136"/>
          </a:xfrm>
        </p:spPr>
        <p:txBody>
          <a:bodyPr>
            <a:normAutofit/>
          </a:bodyPr>
          <a:lstStyle/>
          <a:p>
            <a:pPr algn="ctr"/>
            <a:r>
              <a:rPr lang="sk-SK" b="1" dirty="0" smtClean="0">
                <a:solidFill>
                  <a:srgbClr val="0070C0"/>
                </a:solidFill>
              </a:rPr>
              <a:t>Prečo???</a:t>
            </a:r>
            <a:br>
              <a:rPr lang="sk-SK" b="1" dirty="0" smtClean="0">
                <a:solidFill>
                  <a:srgbClr val="0070C0"/>
                </a:solidFill>
              </a:rPr>
            </a:br>
            <a:r>
              <a:rPr lang="sk-SK" b="1" dirty="0" smtClean="0">
                <a:solidFill>
                  <a:srgbClr val="0070C0"/>
                </a:solidFill>
              </a:rPr>
              <a:t/>
            </a:r>
            <a:br>
              <a:rPr lang="sk-SK" b="1" dirty="0" smtClean="0">
                <a:solidFill>
                  <a:srgbClr val="0070C0"/>
                </a:solidFill>
              </a:rPr>
            </a:br>
            <a:r>
              <a:rPr lang="sk-SK" b="1" dirty="0">
                <a:solidFill>
                  <a:srgbClr val="0070C0"/>
                </a:solidFill>
              </a:rPr>
              <a:t/>
            </a:r>
            <a:br>
              <a:rPr lang="sk-SK" b="1" dirty="0">
                <a:solidFill>
                  <a:srgbClr val="0070C0"/>
                </a:solidFill>
              </a:rPr>
            </a:br>
            <a:r>
              <a:rPr lang="sk-SK" b="1" dirty="0" smtClean="0">
                <a:solidFill>
                  <a:srgbClr val="0070C0"/>
                </a:solidFill>
              </a:rPr>
              <a:t/>
            </a:r>
            <a:br>
              <a:rPr lang="sk-SK" b="1" dirty="0" smtClean="0">
                <a:solidFill>
                  <a:srgbClr val="0070C0"/>
                </a:solidFill>
              </a:rPr>
            </a:br>
            <a:endParaRPr lang="sk-SK" b="1"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95600"/>
            <a:ext cx="3124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83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smtClean="0">
                <a:latin typeface="Britannic Bold" panose="020B0903060703020204" pitchFamily="34" charset="0"/>
              </a:rPr>
              <a:t>Let´s</a:t>
            </a:r>
            <a:r>
              <a:rPr lang="sk-SK" dirty="0" smtClean="0">
                <a:latin typeface="Britannic Bold" panose="020B0903060703020204" pitchFamily="34" charset="0"/>
              </a:rPr>
              <a:t> </a:t>
            </a:r>
            <a:r>
              <a:rPr lang="sk-SK" dirty="0" smtClean="0">
                <a:latin typeface="Britannic Bold" panose="020B0903060703020204" pitchFamily="34" charset="0"/>
              </a:rPr>
              <a:t>BITE  </a:t>
            </a:r>
            <a:endParaRPr lang="en-US" dirty="0"/>
          </a:p>
        </p:txBody>
      </p:sp>
      <p:sp>
        <p:nvSpPr>
          <p:cNvPr id="3" name="Content Placeholder 2"/>
          <p:cNvSpPr>
            <a:spLocks noGrp="1"/>
          </p:cNvSpPr>
          <p:nvPr>
            <p:ph idx="1"/>
          </p:nvPr>
        </p:nvSpPr>
        <p:spPr/>
        <p:txBody>
          <a:bodyPr>
            <a:normAutofit/>
          </a:bodyPr>
          <a:lstStyle/>
          <a:p>
            <a:endParaRPr lang="sk-SK" b="1" dirty="0" smtClean="0">
              <a:solidFill>
                <a:srgbClr val="0070C0"/>
              </a:solidFill>
            </a:endParaRPr>
          </a:p>
          <a:p>
            <a:r>
              <a:rPr lang="sk-SK" b="1" dirty="0" smtClean="0">
                <a:solidFill>
                  <a:srgbClr val="0070C0"/>
                </a:solidFill>
              </a:rPr>
              <a:t>Ing. Ľubica </a:t>
            </a:r>
            <a:r>
              <a:rPr lang="sk-SK" b="1" dirty="0" err="1" smtClean="0">
                <a:solidFill>
                  <a:srgbClr val="0070C0"/>
                </a:solidFill>
              </a:rPr>
              <a:t>Gašperáková</a:t>
            </a:r>
            <a:r>
              <a:rPr lang="sk-SK" dirty="0" smtClean="0"/>
              <a:t>, (Cyprus)</a:t>
            </a:r>
          </a:p>
          <a:p>
            <a:endParaRPr lang="en-US" dirty="0" smtClean="0"/>
          </a:p>
          <a:p>
            <a:r>
              <a:rPr lang="sk-SK" b="1" dirty="0" smtClean="0">
                <a:solidFill>
                  <a:srgbClr val="0070C0"/>
                </a:solidFill>
              </a:rPr>
              <a:t>Ing. Miriam Klimová </a:t>
            </a:r>
            <a:r>
              <a:rPr lang="sk-SK" dirty="0" smtClean="0"/>
              <a:t>(</a:t>
            </a:r>
            <a:r>
              <a:rPr lang="sk-SK" dirty="0" err="1" smtClean="0"/>
              <a:t>Finland</a:t>
            </a:r>
            <a:r>
              <a:rPr lang="sk-SK" dirty="0" smtClean="0"/>
              <a:t>, </a:t>
            </a:r>
            <a:r>
              <a:rPr lang="sk-SK" dirty="0" err="1" smtClean="0"/>
              <a:t>Estonia</a:t>
            </a:r>
            <a:r>
              <a:rPr lang="sk-SK" dirty="0" smtClean="0"/>
              <a:t>)</a:t>
            </a:r>
          </a:p>
          <a:p>
            <a:pPr marL="68580" indent="0">
              <a:buNone/>
            </a:pPr>
            <a:endParaRPr lang="en-US" dirty="0" smtClean="0"/>
          </a:p>
          <a:p>
            <a:r>
              <a:rPr lang="sk-SK" b="1" dirty="0" smtClean="0">
                <a:solidFill>
                  <a:srgbClr val="0070C0"/>
                </a:solidFill>
              </a:rPr>
              <a:t>Mgr. Ivana </a:t>
            </a:r>
            <a:r>
              <a:rPr lang="sk-SK" b="1" dirty="0" err="1" smtClean="0">
                <a:solidFill>
                  <a:srgbClr val="0070C0"/>
                </a:solidFill>
              </a:rPr>
              <a:t>Bučkuliaková</a:t>
            </a:r>
            <a:r>
              <a:rPr lang="sk-SK" b="1" dirty="0" smtClean="0">
                <a:solidFill>
                  <a:srgbClr val="0070C0"/>
                </a:solidFill>
              </a:rPr>
              <a:t> </a:t>
            </a:r>
            <a:r>
              <a:rPr lang="sk-SK" dirty="0" smtClean="0"/>
              <a:t>(</a:t>
            </a:r>
            <a:r>
              <a:rPr lang="sk-SK" dirty="0" err="1" smtClean="0"/>
              <a:t>Sweeden</a:t>
            </a:r>
            <a:r>
              <a:rPr lang="sk-SK" dirty="0" smtClean="0"/>
              <a:t>)</a:t>
            </a:r>
            <a:endParaRPr lang="en-US" dirty="0"/>
          </a:p>
        </p:txBody>
      </p:sp>
    </p:spTree>
    <p:extLst>
      <p:ext uri="{BB962C8B-B14F-4D97-AF65-F5344CB8AC3E}">
        <p14:creationId xmlns:p14="http://schemas.microsoft.com/office/powerpoint/2010/main" val="3826694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1332464"/>
          </a:xfrm>
        </p:spPr>
        <p:txBody>
          <a:bodyPr>
            <a:normAutofit/>
          </a:bodyPr>
          <a:lstStyle/>
          <a:p>
            <a:r>
              <a:rPr lang="sk-SK" sz="1400" dirty="0" smtClean="0"/>
              <a:t>			</a:t>
            </a:r>
            <a:r>
              <a:rPr lang="sk-SK" sz="1400" b="1" dirty="0" smtClean="0">
                <a:solidFill>
                  <a:srgbClr val="0070C0"/>
                </a:solidFill>
              </a:rPr>
              <a:t>Digitálne a projektové vzdelávanie</a:t>
            </a:r>
            <a:r>
              <a:rPr lang="sk-SK" sz="1400" dirty="0" smtClean="0"/>
              <a:t/>
            </a:r>
            <a:br>
              <a:rPr lang="sk-SK" sz="1400" dirty="0" smtClean="0"/>
            </a:br>
            <a:r>
              <a:rPr lang="sk-SK" sz="1400" dirty="0" smtClean="0"/>
              <a:t>			</a:t>
            </a:r>
            <a:r>
              <a:rPr lang="sk-SK" sz="1400" b="1" dirty="0" smtClean="0">
                <a:solidFill>
                  <a:srgbClr val="0070C0"/>
                </a:solidFill>
              </a:rPr>
              <a:t>Školiace kurzy pre učiteľov</a:t>
            </a:r>
            <a:r>
              <a:rPr lang="sk-SK" sz="1400" dirty="0"/>
              <a:t/>
            </a:r>
            <a:br>
              <a:rPr lang="sk-SK" sz="1400" dirty="0"/>
            </a:br>
            <a:r>
              <a:rPr lang="sk-SK" sz="1400" dirty="0" smtClean="0"/>
              <a:t>			</a:t>
            </a:r>
            <a:r>
              <a:rPr lang="sk-SK" sz="1400" b="1" dirty="0" smtClean="0">
                <a:solidFill>
                  <a:srgbClr val="0070C0"/>
                </a:solidFill>
              </a:rPr>
              <a:t>Medzinárodné projekty</a:t>
            </a:r>
            <a:r>
              <a:rPr lang="sk-SK" sz="1400" dirty="0" smtClean="0"/>
              <a:t/>
            </a:r>
            <a:br>
              <a:rPr lang="sk-SK" sz="1400" dirty="0" smtClean="0"/>
            </a:br>
            <a:endParaRPr lang="en-US" sz="1400"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sk-SK" b="1" dirty="0" smtClean="0">
                <a:solidFill>
                  <a:srgbClr val="0070C0"/>
                </a:solidFill>
                <a:hlinkClick r:id="rId2"/>
              </a:rPr>
              <a:t>Vzdelávanie vo Fínsku a Estónsku </a:t>
            </a:r>
            <a:r>
              <a:rPr lang="en-US" b="1" dirty="0" smtClean="0">
                <a:solidFill>
                  <a:srgbClr val="0070C0"/>
                </a:solidFill>
                <a:hlinkClick r:id="rId2"/>
              </a:rPr>
              <a:t>– </a:t>
            </a:r>
            <a:r>
              <a:rPr lang="sk-SK" b="1" dirty="0" smtClean="0">
                <a:solidFill>
                  <a:srgbClr val="0070C0"/>
                </a:solidFill>
                <a:hlinkClick r:id="rId2"/>
              </a:rPr>
              <a:t>Kurz merania a porovnávania najlepších praktík</a:t>
            </a:r>
            <a:endParaRPr lang="en-US" b="1" dirty="0">
              <a:solidFill>
                <a:srgbClr val="0070C0"/>
              </a:solidFill>
            </a:endParaRPr>
          </a:p>
          <a:p>
            <a:pPr algn="just"/>
            <a:r>
              <a:rPr lang="sk-SK" dirty="0" err="1" smtClean="0"/>
              <a:t>Benchmark</a:t>
            </a:r>
            <a:r>
              <a:rPr lang="sk-SK" dirty="0" smtClean="0"/>
              <a:t> kurzy v školách Fínska a Estónska, najúspešnejších krajín európskeho vzdelávacieho systému,</a:t>
            </a:r>
            <a:r>
              <a:rPr lang="en-US" dirty="0"/>
              <a:t>  </a:t>
            </a:r>
            <a:r>
              <a:rPr lang="sk-SK" dirty="0" smtClean="0"/>
              <a:t>sú kurzy programu </a:t>
            </a:r>
            <a:r>
              <a:rPr lang="en-US" dirty="0" smtClean="0"/>
              <a:t>Erasmus</a:t>
            </a:r>
            <a:r>
              <a:rPr lang="en-US" dirty="0"/>
              <a:t>+ KA1 </a:t>
            </a:r>
            <a:r>
              <a:rPr lang="sk-SK" dirty="0" smtClean="0"/>
              <a:t>a ich obsahom sú</a:t>
            </a:r>
            <a:r>
              <a:rPr lang="en-US" dirty="0" smtClean="0"/>
              <a:t> </a:t>
            </a:r>
            <a:r>
              <a:rPr lang="en-US" dirty="0"/>
              <a:t>: </a:t>
            </a:r>
            <a:r>
              <a:rPr lang="sk-SK" dirty="0" smtClean="0"/>
              <a:t>pozorovanie vyučovania</a:t>
            </a:r>
            <a:r>
              <a:rPr lang="en-US" dirty="0" smtClean="0"/>
              <a:t>, </a:t>
            </a:r>
            <a:r>
              <a:rPr lang="en-US" dirty="0" err="1" smtClean="0"/>
              <a:t>intera</a:t>
            </a:r>
            <a:r>
              <a:rPr lang="sk-SK" dirty="0" err="1" smtClean="0"/>
              <a:t>kcia</a:t>
            </a:r>
            <a:r>
              <a:rPr lang="sk-SK" dirty="0" smtClean="0"/>
              <a:t> s riaditeľmi, učiteľmi a žiakmi škôl všetkých úrovní</a:t>
            </a:r>
            <a:r>
              <a:rPr lang="en-US" dirty="0" smtClean="0"/>
              <a:t>, </a:t>
            </a:r>
            <a:r>
              <a:rPr lang="sk-SK" dirty="0" smtClean="0"/>
              <a:t>a sledovanie práce učiteľov</a:t>
            </a:r>
            <a:r>
              <a:rPr lang="en-US" dirty="0" smtClean="0"/>
              <a:t>. </a:t>
            </a:r>
            <a:r>
              <a:rPr lang="sk-SK" dirty="0" smtClean="0"/>
              <a:t>Kurzy tiež zahŕňajú prezentácie expertov a následné diskusie, </a:t>
            </a:r>
            <a:r>
              <a:rPr lang="sk-SK" dirty="0" err="1" smtClean="0"/>
              <a:t>workshopy</a:t>
            </a:r>
            <a:r>
              <a:rPr lang="sk-SK" dirty="0" smtClean="0"/>
              <a:t> ohľadom vyučovania, školského manažmentu a rozvoja školy.</a:t>
            </a:r>
            <a:r>
              <a:rPr lang="en-US" dirty="0" smtClean="0"/>
              <a:t> </a:t>
            </a:r>
            <a:r>
              <a:rPr lang="sk-SK" dirty="0" smtClean="0"/>
              <a:t> </a:t>
            </a:r>
            <a:r>
              <a:rPr lang="sk-SK" dirty="0" smtClean="0"/>
              <a:t>	     </a:t>
            </a:r>
            <a:r>
              <a:rPr lang="sk-SK" sz="2100" dirty="0" smtClean="0">
                <a:solidFill>
                  <a:srgbClr val="0070C0"/>
                </a:solidFill>
              </a:rPr>
              <a:t>https</a:t>
            </a:r>
            <a:r>
              <a:rPr lang="sk-SK" sz="2100" dirty="0">
                <a:solidFill>
                  <a:srgbClr val="0070C0"/>
                </a:solidFill>
              </a:rPr>
              <a:t>://www.euneoscourses.eu</a:t>
            </a:r>
            <a:endParaRPr lang="en-US" sz="2100" dirty="0">
              <a:solidFill>
                <a:srgbClr val="0070C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371600"/>
            <a:ext cx="2480024" cy="5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9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solidFill>
                  <a:srgbClr val="0070C0"/>
                </a:solidFill>
              </a:rPr>
              <a:t>Pracovníci z </a:t>
            </a:r>
            <a:r>
              <a:rPr lang="sk-SK" b="1" dirty="0" err="1" smtClean="0">
                <a:solidFill>
                  <a:srgbClr val="0070C0"/>
                </a:solidFill>
              </a:rPr>
              <a:t>Euneos</a:t>
            </a:r>
            <a:r>
              <a:rPr lang="sk-SK" dirty="0" smtClean="0"/>
              <a:t/>
            </a:r>
            <a:br>
              <a:rPr lang="sk-SK" dirty="0" smtClean="0"/>
            </a:br>
            <a:endParaRPr lang="sk-SK" dirty="0"/>
          </a:p>
        </p:txBody>
      </p:sp>
      <p:sp>
        <p:nvSpPr>
          <p:cNvPr id="3" name="Zástupný symbol obsahu 2"/>
          <p:cNvSpPr>
            <a:spLocks noGrp="1"/>
          </p:cNvSpPr>
          <p:nvPr>
            <p:ph idx="1"/>
          </p:nvPr>
        </p:nvSpPr>
        <p:spPr/>
        <p:txBody>
          <a:bodyPr/>
          <a:lstStyle/>
          <a:p>
            <a:pPr marL="68580" indent="0">
              <a:buNone/>
            </a:pPr>
            <a:r>
              <a:rPr lang="sk-SK" b="1" dirty="0" err="1"/>
              <a:t>Ilpo</a:t>
            </a:r>
            <a:r>
              <a:rPr lang="sk-SK" b="1" dirty="0"/>
              <a:t> </a:t>
            </a:r>
            <a:r>
              <a:rPr lang="sk-SK" b="1" dirty="0" err="1"/>
              <a:t>Halonen</a:t>
            </a:r>
            <a:r>
              <a:rPr lang="sk-SK" b="1" dirty="0"/>
              <a:t/>
            </a:r>
            <a:br>
              <a:rPr lang="sk-SK" b="1" dirty="0"/>
            </a:br>
            <a:endParaRPr lang="sk-SK" b="1" dirty="0" smtClean="0"/>
          </a:p>
          <a:p>
            <a:pPr marL="68580" indent="0">
              <a:buNone/>
            </a:pPr>
            <a:endParaRPr lang="sk-SK" sz="1600" b="1" dirty="0"/>
          </a:p>
          <a:p>
            <a:endParaRPr lang="sk-SK" sz="1600" b="1" dirty="0" smtClean="0"/>
          </a:p>
          <a:p>
            <a:endParaRPr lang="sk-SK" sz="1600" b="1" dirty="0"/>
          </a:p>
          <a:p>
            <a:endParaRPr lang="sk-SK" sz="1600" b="1" dirty="0" smtClean="0"/>
          </a:p>
          <a:p>
            <a:endParaRPr lang="sk-SK" sz="1600" b="1" dirty="0"/>
          </a:p>
          <a:p>
            <a:pPr marL="68580" indent="0" algn="just">
              <a:buNone/>
            </a:pPr>
            <a:r>
              <a:rPr lang="sk-SK" sz="1600" dirty="0" smtClean="0"/>
              <a:t>Pochádza z Fínska. Predseda predstavenstva </a:t>
            </a:r>
            <a:r>
              <a:rPr lang="sk-SK" sz="1600" dirty="0" err="1" smtClean="0"/>
              <a:t>Euneos</a:t>
            </a:r>
            <a:r>
              <a:rPr lang="sk-SK" sz="1600" dirty="0"/>
              <a:t>. </a:t>
            </a:r>
            <a:r>
              <a:rPr lang="sk-SK" sz="1600" dirty="0" smtClean="0"/>
              <a:t>Školiteľ a konzultant IKT vyučovania, autor učebníc a </a:t>
            </a:r>
            <a:r>
              <a:rPr lang="sk-SK" sz="1600" dirty="0" err="1" smtClean="0"/>
              <a:t>online</a:t>
            </a:r>
            <a:r>
              <a:rPr lang="sk-SK" sz="1600" dirty="0" smtClean="0"/>
              <a:t> cvičení, člen predstavenstva </a:t>
            </a:r>
            <a:r>
              <a:rPr lang="sk-SK" sz="1600" dirty="0" err="1" smtClean="0"/>
              <a:t>Dafnord</a:t>
            </a:r>
            <a:r>
              <a:rPr lang="sk-SK" sz="1600" dirty="0" smtClean="0"/>
              <a:t> </a:t>
            </a:r>
            <a:r>
              <a:rPr lang="sk-SK" sz="1600" dirty="0" err="1"/>
              <a:t>Association</a:t>
            </a:r>
            <a:r>
              <a:rPr lang="sk-SK" sz="1600" dirty="0"/>
              <a:t>, </a:t>
            </a:r>
            <a:r>
              <a:rPr lang="sk-SK" sz="1600" dirty="0" smtClean="0"/>
              <a:t>učiteľ jazykov (dôchodca). Hlavný organizátor </a:t>
            </a:r>
            <a:r>
              <a:rPr lang="sk-SK" sz="1600" dirty="0"/>
              <a:t> </a:t>
            </a:r>
            <a:r>
              <a:rPr lang="sk-SK" sz="1600" dirty="0" err="1" smtClean="0"/>
              <a:t>Benchmark</a:t>
            </a:r>
            <a:r>
              <a:rPr lang="sk-SK" sz="1600" dirty="0" smtClean="0"/>
              <a:t> kurzov.</a:t>
            </a:r>
            <a:endParaRPr lang="sk-SK" sz="1600" dirty="0"/>
          </a:p>
          <a:p>
            <a:pPr algn="just"/>
            <a:endParaRPr lang="sk-SK"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2057400"/>
            <a:ext cx="2139056"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311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1447800" y="1305342"/>
            <a:ext cx="2971800" cy="4062651"/>
          </a:xfrm>
          <a:prstGeom prst="rect">
            <a:avLst/>
          </a:prstGeom>
        </p:spPr>
        <p:txBody>
          <a:bodyPr wrap="square">
            <a:spAutoFit/>
          </a:bodyPr>
          <a:lstStyle/>
          <a:p>
            <a:r>
              <a:rPr lang="en-US" sz="2400" b="1" dirty="0">
                <a:solidFill>
                  <a:schemeClr val="tx2"/>
                </a:solidFill>
              </a:rPr>
              <a:t>Mart </a:t>
            </a:r>
            <a:r>
              <a:rPr lang="en-US" sz="2400" b="1" dirty="0" err="1">
                <a:solidFill>
                  <a:schemeClr val="tx2"/>
                </a:solidFill>
              </a:rPr>
              <a:t>Laanpere</a:t>
            </a:r>
            <a:r>
              <a:rPr lang="en-US" sz="2400" b="1" dirty="0">
                <a:solidFill>
                  <a:schemeClr val="tx2"/>
                </a:solidFill>
              </a:rPr>
              <a:t>  </a:t>
            </a:r>
          </a:p>
          <a:p>
            <a:r>
              <a:rPr lang="en-US" dirty="0"/>
              <a:t>                                  </a:t>
            </a:r>
            <a:endParaRPr lang="sk-SK" dirty="0"/>
          </a:p>
          <a:p>
            <a:endParaRPr lang="sk-SK" dirty="0" smtClean="0"/>
          </a:p>
          <a:p>
            <a:r>
              <a:rPr lang="en-US" dirty="0" smtClean="0"/>
              <a:t>                                                 </a:t>
            </a:r>
            <a:endParaRPr lang="en-US" dirty="0"/>
          </a:p>
          <a:p>
            <a:pPr algn="just"/>
            <a:r>
              <a:rPr lang="sk-SK" dirty="0" smtClean="0"/>
              <a:t>Pochádza z Estónska, výskumný a vedecký pracovník pôsobiaci na Univerzite v </a:t>
            </a:r>
            <a:r>
              <a:rPr lang="sk-SK" dirty="0" err="1" smtClean="0"/>
              <a:t>Taline</a:t>
            </a:r>
            <a:r>
              <a:rPr lang="sk-SK" dirty="0" smtClean="0"/>
              <a:t>, so zameraním na dizajn a vývoj zdrojov a nástrojov digitálneho vzdelávania. Organizátor  kurzov pre  </a:t>
            </a:r>
            <a:r>
              <a:rPr lang="sk-SK" dirty="0" err="1" smtClean="0"/>
              <a:t>Euneos</a:t>
            </a:r>
            <a:r>
              <a:rPr lang="sk-SK" dirty="0" smtClean="0"/>
              <a:t> - </a:t>
            </a:r>
            <a:r>
              <a:rPr lang="sk-SK" dirty="0" err="1" smtClean="0"/>
              <a:t>Digital</a:t>
            </a:r>
            <a:r>
              <a:rPr lang="sk-SK" dirty="0" smtClean="0"/>
              <a:t> </a:t>
            </a:r>
            <a:r>
              <a:rPr lang="sk-SK" dirty="0" err="1" smtClean="0"/>
              <a:t>Turn</a:t>
            </a:r>
            <a:r>
              <a:rPr lang="sk-SK" dirty="0" smtClean="0"/>
              <a:t> – ako zdigitalizovať školy.</a:t>
            </a:r>
            <a:r>
              <a:rPr lang="en-US" sz="1600" dirty="0" smtClean="0"/>
              <a:t> </a:t>
            </a:r>
            <a:endParaRPr lang="en-US" sz="1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438400"/>
            <a:ext cx="243840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288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133600"/>
            <a:ext cx="22225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1447800" y="1582341"/>
            <a:ext cx="3276600" cy="4339650"/>
          </a:xfrm>
          <a:prstGeom prst="rect">
            <a:avLst/>
          </a:prstGeom>
        </p:spPr>
        <p:txBody>
          <a:bodyPr wrap="square">
            <a:spAutoFit/>
          </a:bodyPr>
          <a:lstStyle/>
          <a:p>
            <a:r>
              <a:rPr lang="en-US" sz="2400" b="1" dirty="0" err="1" smtClean="0">
                <a:solidFill>
                  <a:schemeClr val="tx2"/>
                </a:solidFill>
              </a:rPr>
              <a:t>Andreea</a:t>
            </a:r>
            <a:r>
              <a:rPr lang="en-US" sz="2400" dirty="0" smtClean="0"/>
              <a:t> </a:t>
            </a:r>
            <a:r>
              <a:rPr lang="en-US" sz="2400" b="1" dirty="0" err="1" smtClean="0">
                <a:solidFill>
                  <a:schemeClr val="tx2"/>
                </a:solidFill>
              </a:rPr>
              <a:t>Gatman</a:t>
            </a:r>
            <a:endParaRPr lang="en-US" sz="2400" b="1" dirty="0">
              <a:solidFill>
                <a:schemeClr val="tx2"/>
              </a:solidFill>
            </a:endParaRPr>
          </a:p>
          <a:p>
            <a:endParaRPr lang="en-US" dirty="0"/>
          </a:p>
          <a:p>
            <a:pPr algn="just"/>
            <a:r>
              <a:rPr lang="sk-SK" dirty="0" smtClean="0"/>
              <a:t>Pochádza z Rumunska, pracovala na mnohých európskych projektoch, je certifikovaná inštruktorka pracujúca pre rôzne medzinárodné školiace a konzultačné organizácie, zameriava sa na podporné techniky výučby, nástroje školského manažmentu</a:t>
            </a:r>
            <a:r>
              <a:rPr lang="sk-SK" dirty="0"/>
              <a:t> </a:t>
            </a:r>
            <a:r>
              <a:rPr lang="sk-SK" dirty="0" smtClean="0"/>
              <a:t>a </a:t>
            </a:r>
            <a:r>
              <a:rPr lang="sk-SK" dirty="0"/>
              <a:t>z</a:t>
            </a:r>
            <a:r>
              <a:rPr lang="sk-SK" dirty="0" smtClean="0"/>
              <a:t>lepšenie organizačných  zručností v praxi.</a:t>
            </a:r>
            <a:endParaRPr lang="sk-SK" dirty="0" smtClean="0"/>
          </a:p>
          <a:p>
            <a:pPr algn="just"/>
            <a:endParaRPr lang="en-US" dirty="0"/>
          </a:p>
        </p:txBody>
      </p:sp>
    </p:spTree>
    <p:extLst>
      <p:ext uri="{BB962C8B-B14F-4D97-AF65-F5344CB8AC3E}">
        <p14:creationId xmlns:p14="http://schemas.microsoft.com/office/powerpoint/2010/main" val="2278292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22034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dĺžnik 1"/>
          <p:cNvSpPr/>
          <p:nvPr/>
        </p:nvSpPr>
        <p:spPr>
          <a:xfrm>
            <a:off x="1371600" y="1720840"/>
            <a:ext cx="3733800" cy="3200876"/>
          </a:xfrm>
          <a:prstGeom prst="rect">
            <a:avLst/>
          </a:prstGeom>
        </p:spPr>
        <p:txBody>
          <a:bodyPr wrap="square">
            <a:spAutoFit/>
          </a:bodyPr>
          <a:lstStyle/>
          <a:p>
            <a:pPr algn="just"/>
            <a:r>
              <a:rPr lang="sk-SK" sz="2400" b="1" dirty="0" err="1"/>
              <a:t>James</a:t>
            </a:r>
            <a:r>
              <a:rPr lang="sk-SK" sz="2400" b="1" dirty="0"/>
              <a:t> </a:t>
            </a:r>
            <a:r>
              <a:rPr lang="sk-SK" sz="2400" b="1" dirty="0" err="1"/>
              <a:t>Sunney</a:t>
            </a:r>
            <a:r>
              <a:rPr lang="sk-SK" sz="2400" b="1" dirty="0"/>
              <a:t> </a:t>
            </a:r>
            <a:r>
              <a:rPr lang="sk-SK" sz="2400" b="1" dirty="0" err="1"/>
              <a:t>Quaicoe</a:t>
            </a:r>
            <a:r>
              <a:rPr lang="sk-SK" sz="2400" b="1" dirty="0"/>
              <a:t> </a:t>
            </a:r>
            <a:endParaRPr lang="sk-SK" sz="2400" b="1" dirty="0" smtClean="0"/>
          </a:p>
          <a:p>
            <a:pPr algn="just"/>
            <a:endParaRPr lang="sk-SK" b="1" dirty="0"/>
          </a:p>
          <a:p>
            <a:pPr algn="just"/>
            <a:r>
              <a:rPr lang="sk-SK" sz="1600" dirty="0" smtClean="0"/>
              <a:t>Zástupca vzdelávacích služieb v Ghane</a:t>
            </a:r>
            <a:r>
              <a:rPr lang="sk-SK" sz="1600" dirty="0" smtClean="0"/>
              <a:t>, Afrika.</a:t>
            </a:r>
            <a:r>
              <a:rPr lang="en-US" sz="1600" dirty="0" smtClean="0"/>
              <a:t> </a:t>
            </a:r>
            <a:r>
              <a:rPr lang="sk-SK" sz="1600" dirty="0" smtClean="0"/>
              <a:t>Vyslanec pre digitálne vzdelávanie pre </a:t>
            </a:r>
            <a:r>
              <a:rPr lang="en-US" sz="1600" dirty="0" smtClean="0"/>
              <a:t>British Council</a:t>
            </a:r>
            <a:r>
              <a:rPr lang="sk-SK" sz="1600" dirty="0" smtClean="0"/>
              <a:t>.</a:t>
            </a:r>
            <a:r>
              <a:rPr lang="en-US" sz="1600" dirty="0" smtClean="0"/>
              <a:t> </a:t>
            </a:r>
            <a:r>
              <a:rPr lang="sk-SK" sz="1600" dirty="0" smtClean="0"/>
              <a:t>Poradca pre integráciu technológií do vzdelávacieho procesu na základných školách  rozvojových krajín prostredníctvom vyučovania so zameraním na zlepšovanie učiteľskej gramotnosti pri digitalizácii škôl. </a:t>
            </a:r>
            <a:endParaRPr lang="sk-SK" sz="1600" dirty="0"/>
          </a:p>
        </p:txBody>
      </p:sp>
    </p:spTree>
    <p:extLst>
      <p:ext uri="{BB962C8B-B14F-4D97-AF65-F5344CB8AC3E}">
        <p14:creationId xmlns:p14="http://schemas.microsoft.com/office/powerpoint/2010/main" val="1918265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1143000"/>
          </a:xfrm>
        </p:spPr>
        <p:txBody>
          <a:bodyPr/>
          <a:lstStyle/>
          <a:p>
            <a:r>
              <a:rPr lang="sk-SK" dirty="0" smtClean="0"/>
              <a:t>September 10 – 13, 2017</a:t>
            </a:r>
            <a:endParaRPr lang="en-US" dirty="0"/>
          </a:p>
        </p:txBody>
      </p:sp>
      <p:sp>
        <p:nvSpPr>
          <p:cNvPr id="3" name="Content Placeholder 2"/>
          <p:cNvSpPr>
            <a:spLocks noGrp="1"/>
          </p:cNvSpPr>
          <p:nvPr>
            <p:ph idx="1"/>
          </p:nvPr>
        </p:nvSpPr>
        <p:spPr>
          <a:xfrm>
            <a:off x="1043492" y="1905000"/>
            <a:ext cx="6777317" cy="3927629"/>
          </a:xfrm>
        </p:spPr>
        <p:txBody>
          <a:bodyPr>
            <a:normAutofit/>
          </a:bodyPr>
          <a:lstStyle/>
          <a:p>
            <a:endParaRPr lang="sk-SK" dirty="0" smtClean="0"/>
          </a:p>
          <a:p>
            <a:pPr marL="68580" indent="0">
              <a:buNone/>
            </a:pPr>
            <a:r>
              <a:rPr lang="sk-SK" dirty="0"/>
              <a:t> </a:t>
            </a:r>
            <a:r>
              <a:rPr lang="sk-SK" dirty="0" smtClean="0"/>
              <a:t>  </a:t>
            </a:r>
            <a:r>
              <a:rPr lang="sk-SK" b="1" dirty="0" smtClean="0">
                <a:solidFill>
                  <a:srgbClr val="0070C0"/>
                </a:solidFill>
              </a:rPr>
              <a:t>Fínsko</a:t>
            </a:r>
            <a:endParaRPr lang="sk-SK" b="1" dirty="0" smtClean="0">
              <a:solidFill>
                <a:srgbClr val="0070C0"/>
              </a:solidFill>
            </a:endParaRPr>
          </a:p>
          <a:p>
            <a:pPr marL="68580" indent="0">
              <a:buNone/>
            </a:pPr>
            <a:endParaRPr lang="sk-SK" b="1" dirty="0">
              <a:solidFill>
                <a:srgbClr val="0070C0"/>
              </a:solidFill>
            </a:endParaRPr>
          </a:p>
          <a:p>
            <a:r>
              <a:rPr lang="sk-SK" sz="2000" b="1" dirty="0" smtClean="0">
                <a:solidFill>
                  <a:srgbClr val="0070C0"/>
                </a:solidFill>
              </a:rPr>
              <a:t>Varia </a:t>
            </a:r>
            <a:r>
              <a:rPr lang="sk-SK" sz="2000" b="1" dirty="0" smtClean="0">
                <a:solidFill>
                  <a:srgbClr val="0070C0"/>
                </a:solidFill>
              </a:rPr>
              <a:t>odborná stredná škola, </a:t>
            </a:r>
            <a:r>
              <a:rPr lang="sk-SK" sz="2000" b="1" dirty="0" err="1" smtClean="0">
                <a:solidFill>
                  <a:srgbClr val="0070C0"/>
                </a:solidFill>
              </a:rPr>
              <a:t>Tikkurila</a:t>
            </a:r>
            <a:r>
              <a:rPr lang="sk-SK" sz="2000" b="1" dirty="0" smtClean="0">
                <a:solidFill>
                  <a:srgbClr val="0070C0"/>
                </a:solidFill>
              </a:rPr>
              <a:t> gymnázium </a:t>
            </a:r>
            <a:endParaRPr lang="sk-SK" sz="2000" b="1" dirty="0" smtClean="0">
              <a:solidFill>
                <a:srgbClr val="0070C0"/>
              </a:solidFill>
            </a:endParaRPr>
          </a:p>
          <a:p>
            <a:pPr marL="68580" indent="0">
              <a:buNone/>
            </a:pPr>
            <a:r>
              <a:rPr lang="sk-SK" sz="2000" b="1" dirty="0" smtClean="0">
                <a:solidFill>
                  <a:srgbClr val="0070C0"/>
                </a:solidFill>
              </a:rPr>
              <a:t>    </a:t>
            </a:r>
            <a:r>
              <a:rPr lang="sk-SK" dirty="0" err="1" smtClean="0"/>
              <a:t>Vantaa</a:t>
            </a:r>
            <a:endParaRPr lang="sk-SK" dirty="0" smtClean="0"/>
          </a:p>
          <a:p>
            <a:r>
              <a:rPr lang="sk-SK" sz="2000" b="1" dirty="0" err="1">
                <a:solidFill>
                  <a:srgbClr val="0070C0"/>
                </a:solidFill>
              </a:rPr>
              <a:t>Martinlaakso</a:t>
            </a:r>
            <a:r>
              <a:rPr lang="sk-SK" sz="2000" b="1" dirty="0">
                <a:solidFill>
                  <a:srgbClr val="0070C0"/>
                </a:solidFill>
              </a:rPr>
              <a:t> </a:t>
            </a:r>
            <a:r>
              <a:rPr lang="sk-SK" sz="2000" b="1" dirty="0" smtClean="0">
                <a:solidFill>
                  <a:srgbClr val="0070C0"/>
                </a:solidFill>
              </a:rPr>
              <a:t>gymnázium</a:t>
            </a:r>
          </a:p>
          <a:p>
            <a:pPr marL="68580" indent="0">
              <a:buNone/>
            </a:pPr>
            <a:r>
              <a:rPr lang="sk-SK" sz="2000" b="1" dirty="0" smtClean="0">
                <a:solidFill>
                  <a:srgbClr val="0070C0"/>
                </a:solidFill>
              </a:rPr>
              <a:t>    </a:t>
            </a:r>
            <a:r>
              <a:rPr lang="sk-SK" dirty="0" err="1" smtClean="0"/>
              <a:t>Martinlaakso</a:t>
            </a:r>
            <a:endParaRPr lang="sk-SK" dirty="0"/>
          </a:p>
          <a:p>
            <a:endParaRPr lang="sk-SK" dirty="0" smtClean="0"/>
          </a:p>
          <a:p>
            <a:endParaRPr lang="en-US" dirty="0"/>
          </a:p>
        </p:txBody>
      </p:sp>
    </p:spTree>
    <p:extLst>
      <p:ext uri="{BB962C8B-B14F-4D97-AF65-F5344CB8AC3E}">
        <p14:creationId xmlns:p14="http://schemas.microsoft.com/office/powerpoint/2010/main" val="215299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September </a:t>
            </a:r>
            <a:r>
              <a:rPr lang="sk-SK" dirty="0" smtClean="0"/>
              <a:t>13 – 16, 2017</a:t>
            </a:r>
            <a:endParaRPr lang="en-US" dirty="0"/>
          </a:p>
        </p:txBody>
      </p:sp>
      <p:sp>
        <p:nvSpPr>
          <p:cNvPr id="3" name="Content Placeholder 2"/>
          <p:cNvSpPr>
            <a:spLocks noGrp="1"/>
          </p:cNvSpPr>
          <p:nvPr>
            <p:ph idx="1"/>
          </p:nvPr>
        </p:nvSpPr>
        <p:spPr/>
        <p:txBody>
          <a:bodyPr>
            <a:normAutofit lnSpcReduction="10000"/>
          </a:bodyPr>
          <a:lstStyle/>
          <a:p>
            <a:pPr marL="68580" indent="0">
              <a:buNone/>
            </a:pPr>
            <a:r>
              <a:rPr lang="sk-SK" b="1" dirty="0" smtClean="0">
                <a:solidFill>
                  <a:srgbClr val="0070C0"/>
                </a:solidFill>
              </a:rPr>
              <a:t>   </a:t>
            </a:r>
            <a:r>
              <a:rPr lang="sk-SK" b="1" dirty="0" smtClean="0">
                <a:solidFill>
                  <a:srgbClr val="0070C0"/>
                </a:solidFill>
              </a:rPr>
              <a:t>Estónsko</a:t>
            </a:r>
            <a:endParaRPr lang="sk-SK" b="1" dirty="0" smtClean="0">
              <a:solidFill>
                <a:srgbClr val="0070C0"/>
              </a:solidFill>
            </a:endParaRPr>
          </a:p>
          <a:p>
            <a:pPr marL="68580" indent="0">
              <a:buNone/>
            </a:pPr>
            <a:endParaRPr lang="sk-SK" b="1" dirty="0" smtClean="0">
              <a:solidFill>
                <a:srgbClr val="0070C0"/>
              </a:solidFill>
            </a:endParaRPr>
          </a:p>
          <a:p>
            <a:r>
              <a:rPr lang="en-US" b="1" dirty="0" err="1" smtClean="0">
                <a:solidFill>
                  <a:srgbClr val="0070C0"/>
                </a:solidFill>
              </a:rPr>
              <a:t>Lilleküla</a:t>
            </a:r>
            <a:r>
              <a:rPr lang="en-US" b="1" dirty="0" smtClean="0">
                <a:solidFill>
                  <a:srgbClr val="0070C0"/>
                </a:solidFill>
              </a:rPr>
              <a:t> </a:t>
            </a:r>
            <a:r>
              <a:rPr lang="sk-SK" b="1" dirty="0" smtClean="0">
                <a:solidFill>
                  <a:srgbClr val="0070C0"/>
                </a:solidFill>
              </a:rPr>
              <a:t>g</a:t>
            </a:r>
            <a:r>
              <a:rPr lang="en-US" b="1" dirty="0" err="1" smtClean="0">
                <a:solidFill>
                  <a:srgbClr val="0070C0"/>
                </a:solidFill>
              </a:rPr>
              <a:t>ymn</a:t>
            </a:r>
            <a:r>
              <a:rPr lang="sk-SK" b="1" dirty="0" err="1" smtClean="0">
                <a:solidFill>
                  <a:srgbClr val="0070C0"/>
                </a:solidFill>
              </a:rPr>
              <a:t>áz</a:t>
            </a:r>
            <a:r>
              <a:rPr lang="en-US" b="1" dirty="0" err="1" smtClean="0">
                <a:solidFill>
                  <a:srgbClr val="0070C0"/>
                </a:solidFill>
              </a:rPr>
              <a:t>ium</a:t>
            </a:r>
            <a:endParaRPr lang="sk-SK" b="1" dirty="0" smtClean="0">
              <a:solidFill>
                <a:srgbClr val="0070C0"/>
              </a:solidFill>
            </a:endParaRPr>
          </a:p>
          <a:p>
            <a:pPr marL="68580" indent="0">
              <a:buNone/>
            </a:pPr>
            <a:r>
              <a:rPr lang="sk-SK" dirty="0" smtClean="0"/>
              <a:t>    </a:t>
            </a:r>
            <a:r>
              <a:rPr lang="sk-SK" dirty="0" err="1" smtClean="0"/>
              <a:t>Talin</a:t>
            </a:r>
            <a:endParaRPr lang="sk-SK" dirty="0" smtClean="0"/>
          </a:p>
          <a:p>
            <a:r>
              <a:rPr lang="en-US" b="1" dirty="0" smtClean="0">
                <a:solidFill>
                  <a:srgbClr val="0070C0"/>
                </a:solidFill>
              </a:rPr>
              <a:t>2</a:t>
            </a:r>
            <a:r>
              <a:rPr lang="sk-SK" b="1" dirty="0" smtClean="0">
                <a:solidFill>
                  <a:srgbClr val="0070C0"/>
                </a:solidFill>
              </a:rPr>
              <a:t>1. škola</a:t>
            </a:r>
            <a:endParaRPr lang="sk-SK" b="1" dirty="0" smtClean="0">
              <a:solidFill>
                <a:srgbClr val="0070C0"/>
              </a:solidFill>
            </a:endParaRPr>
          </a:p>
          <a:p>
            <a:pPr marL="68580" indent="0">
              <a:buNone/>
            </a:pPr>
            <a:r>
              <a:rPr lang="sk-SK" b="1" dirty="0">
                <a:solidFill>
                  <a:srgbClr val="0070C0"/>
                </a:solidFill>
              </a:rPr>
              <a:t> </a:t>
            </a:r>
            <a:r>
              <a:rPr lang="sk-SK" b="1" dirty="0" smtClean="0">
                <a:solidFill>
                  <a:srgbClr val="0070C0"/>
                </a:solidFill>
              </a:rPr>
              <a:t>   </a:t>
            </a:r>
            <a:r>
              <a:rPr lang="sk-SK" dirty="0" err="1" smtClean="0"/>
              <a:t>Talin</a:t>
            </a:r>
            <a:endParaRPr lang="sk-SK" dirty="0"/>
          </a:p>
          <a:p>
            <a:r>
              <a:rPr lang="sk-SK" b="1" dirty="0" smtClean="0">
                <a:solidFill>
                  <a:srgbClr val="0070C0"/>
                </a:solidFill>
              </a:rPr>
              <a:t>Univerzita </a:t>
            </a:r>
            <a:r>
              <a:rPr lang="sk-SK" b="1" dirty="0" err="1" smtClean="0">
                <a:solidFill>
                  <a:srgbClr val="0070C0"/>
                </a:solidFill>
              </a:rPr>
              <a:t>Talin</a:t>
            </a:r>
            <a:r>
              <a:rPr lang="sk-SK" b="1" dirty="0" smtClean="0">
                <a:solidFill>
                  <a:srgbClr val="0070C0"/>
                </a:solidFill>
              </a:rPr>
              <a:t>, </a:t>
            </a:r>
            <a:r>
              <a:rPr lang="sk-SK" b="1" dirty="0" smtClean="0">
                <a:solidFill>
                  <a:srgbClr val="0070C0"/>
                </a:solidFill>
              </a:rPr>
              <a:t>MPC</a:t>
            </a:r>
          </a:p>
          <a:p>
            <a:pPr marL="68580" indent="0">
              <a:buNone/>
            </a:pPr>
            <a:r>
              <a:rPr lang="sk-SK" dirty="0" smtClean="0"/>
              <a:t>    </a:t>
            </a:r>
            <a:r>
              <a:rPr lang="sk-SK" dirty="0" err="1" smtClean="0"/>
              <a:t>Talin</a:t>
            </a:r>
            <a:endParaRPr lang="sk-SK" dirty="0" smtClean="0"/>
          </a:p>
          <a:p>
            <a:pPr marL="68580" indent="0">
              <a:buNone/>
            </a:pPr>
            <a:endParaRPr lang="en-US" dirty="0"/>
          </a:p>
        </p:txBody>
      </p:sp>
    </p:spTree>
    <p:extLst>
      <p:ext uri="{BB962C8B-B14F-4D97-AF65-F5344CB8AC3E}">
        <p14:creationId xmlns:p14="http://schemas.microsoft.com/office/powerpoint/2010/main" val="23615742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1130</TotalTime>
  <Words>255</Words>
  <Application>Microsoft Office PowerPoint</Application>
  <PresentationFormat>Prezentácia na obrazovke (4:3)</PresentationFormat>
  <Paragraphs>86</Paragraphs>
  <Slides>17</Slides>
  <Notes>1</Notes>
  <HiddenSlides>0</HiddenSlides>
  <MMClips>0</MMClips>
  <ScaleCrop>false</ScaleCrop>
  <HeadingPairs>
    <vt:vector size="4" baseType="variant">
      <vt:variant>
        <vt:lpstr>Motív</vt:lpstr>
      </vt:variant>
      <vt:variant>
        <vt:i4>1</vt:i4>
      </vt:variant>
      <vt:variant>
        <vt:lpstr>Nadpisy snímok</vt:lpstr>
      </vt:variant>
      <vt:variant>
        <vt:i4>17</vt:i4>
      </vt:variant>
    </vt:vector>
  </HeadingPairs>
  <TitlesOfParts>
    <vt:vector size="18" baseType="lpstr">
      <vt:lpstr>Austin</vt:lpstr>
      <vt:lpstr>  Euneos  Best Practices Benchmarking  in Finnish and Estonian schools</vt:lpstr>
      <vt:lpstr>Let´s BITE  </vt:lpstr>
      <vt:lpstr>   Digitálne a projektové vzdelávanie    Školiace kurzy pre učiteľov    Medzinárodné projekty </vt:lpstr>
      <vt:lpstr>Pracovníci z Euneos </vt:lpstr>
      <vt:lpstr>Prezentácia programu PowerPoint</vt:lpstr>
      <vt:lpstr>Prezentácia programu PowerPoint</vt:lpstr>
      <vt:lpstr>Prezentácia programu PowerPoint</vt:lpstr>
      <vt:lpstr>September 10 – 13, 2017</vt:lpstr>
      <vt:lpstr>September 13 – 16, 2017</vt:lpstr>
      <vt:lpstr>Prezentácia programu PowerPoint</vt:lpstr>
      <vt:lpstr>Prezentácia programu PowerPoint</vt:lpstr>
      <vt:lpstr>Prezentácia programu PowerPoint</vt:lpstr>
      <vt:lpstr>      Čo robia vo vzdelávaní vo Fínsku inak  (a lepšie)?  1.Lepšie štandardizované testy Fínski študenti majú iba jeden štandardizovaný test počas celej základnej a strednej školy. National Matriculation Examination. (Maturita)  2. Viac času na hru Fínski študenti zriedka robia domáce úlohy na základnej škole.  3. Bezplatné školstvo Nie len bakalárske štúdium  je úplne zadarmo, ale aj magisterské a doktorandské programy.  4. Vyzdvihnutá pozícia učiteľa Vo Fínsku, učiteľstvo  je jedným z najváženejších povolaní.  Iba 1 z 10 študentov uchádzajúcich sa o pedagogické štúdium je prijatý. Učitelia sú na tej istej sociálnej pozícii ako profesori na univerzitách, právnici a lekári. Učia menej hodín než učitelia napr. v USA, s možnosťou venovať viac času príprave na vyučovanie.  </vt:lpstr>
      <vt:lpstr>      Recept úspechu v základnom vzdelávaní v Estónsku.  Podľa meraní PISA, výsledky 15 ročných Estóncov sú najlepšie v Európe a na najvyšších priečkach vo svete. 1. Spoločnosť si cení vzdelanie Ľudia si vysoko cenia vzdelanie a rodičia podporujú deti k serióznemu prístupu k učeniu.  2. Čerstvý vzduch, fyzická aktivita a digitalizácia Od sadenia dubov, cez športoviská v škole, tanec cez prestávky, až po  “smart classes” v každej škole.  3. Deti prinášajú radosť do škôl  Krúžky a voľnočasové aktivity v školách napomáhajú priateľskému ovzdušiu,  prinášajú deťom aktívny pohyb, hru a  deti trávia menej času pri obrazovkách. 4. Rovnaké šance Menšiny, chudobní, všetci majú možnosť vzdelania – jeden z kľúčových faktorov úspechu vzdelávania v Estónsku.  </vt:lpstr>
      <vt:lpstr>Prezentácia programu PowerPoint</vt:lpstr>
      <vt:lpstr>      Slovensko:   15-roční žiaci sa prepadli v matematike, čítaní aj prírodných vedách.   V testovaní PISA sme opäť pod priemerom </vt:lpstr>
      <vt:lpstr>Prečo???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STEPLEDDER</dc:title>
  <dc:creator>Andreea Gatman</dc:creator>
  <cp:lastModifiedBy>Windows User</cp:lastModifiedBy>
  <cp:revision>60</cp:revision>
  <dcterms:created xsi:type="dcterms:W3CDTF">2016-08-16T11:27:49Z</dcterms:created>
  <dcterms:modified xsi:type="dcterms:W3CDTF">2017-11-08T17:50:21Z</dcterms:modified>
</cp:coreProperties>
</file>