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2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83820" y="1424940"/>
            <a:ext cx="119507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l-PL" altLang="en-US" sz="96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„Moja mała ojczyzna - jaka ona piękna”</a:t>
            </a:r>
            <a:endParaRPr lang="pl-PL" altLang="en-US" sz="96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9278620" y="6054725"/>
            <a:ext cx="275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b="1"/>
              <a:t>wyk. Damian Karluk</a:t>
            </a:r>
            <a:br>
              <a:rPr lang="pl-PL" altLang="en-US" b="1"/>
            </a:br>
            <a:r>
              <a:rPr lang="pl-PL" altLang="en-US" b="1"/>
              <a:t> kl. VI</a:t>
            </a:r>
            <a:endParaRPr lang="pl-PL" altLang="en-US" b="1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"/>
          <a:srcRect l="19976" t="24436" r="19702" b="29328"/>
          <a:stretch>
            <a:fillRect/>
          </a:stretch>
        </p:blipFill>
        <p:spPr>
          <a:xfrm>
            <a:off x="10272395" y="3020695"/>
            <a:ext cx="1567815" cy="1348105"/>
          </a:xfrm>
          <a:prstGeom prst="hear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rcRect l="-1765" r="-2282" b="11448"/>
          <a:stretch>
            <a:fillRect/>
          </a:stretch>
        </p:blipFill>
        <p:spPr>
          <a:xfrm>
            <a:off x="169545" y="344805"/>
            <a:ext cx="3923030" cy="1296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Tm="5000">
        <p:wedge/>
        <p:sndAc>
          <p:stSnd>
            <p:snd r:embed="rId3" name="chimes.wav"/>
          </p:stSnd>
        </p:sndAc>
      </p:transition>
    </mc:Choice>
    <mc:Fallback>
      <p:transition advTm="5000">
        <p:wedg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-24130" y="0"/>
            <a:ext cx="1224089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2. Kościół rzymskokatolicki p. w. Przemienienia Pańskiego w Borowicy</a:t>
            </a:r>
            <a:endParaRPr lang="pl-PL" altLang="en-US" sz="2400" b="1" i="1"/>
          </a:p>
          <a:p>
            <a:endParaRPr lang="pl-PL" altLang="en-US" b="1" i="1"/>
          </a:p>
          <a:p>
            <a:r>
              <a:rPr lang="pl-PL" altLang="en-US"/>
              <a:t>Umiejscowiony na zachodnim krańcu wsi, położony na niewielkim wzniesieniu. Kościół drewniany, modrzewiowy, utrzymany w stylu klasycystycznym. Konstrukcja zrębowa, oszalowany, na podmurowaniu, dwukondygnacyjny. Wzniesiony na planie kwadratu o ściętych narożach z wpisanym wewnątrz krzyżem greckim. Ponad gzymsem znajduje się ośmioboczny bęben, na którym opiera się strop imitujący kopułę. Wewnątrz znajdują się kolumny w styludoryckim wykonane z jednego pnia modrzewiowego. W trzech wnękach ramion krzyża ołtarze, w czwartej od południa nadwieszony chór muzyczny. Dach kryty gontem, z nowszym krzyżem. Nad</a:t>
            </a:r>
            <a:endParaRPr lang="pl-PL" altLang="en-US"/>
          </a:p>
          <a:p>
            <a:r>
              <a:rPr lang="pl-PL" altLang="en-US"/>
              <a:t>kruchtą czworoboczna wieżyczka na sygnaturkę pokryta blachą. </a:t>
            </a:r>
            <a:br>
              <a:rPr lang="pl-PL" altLang="en-US"/>
            </a:br>
            <a:r>
              <a:rPr lang="pl-PL" altLang="en-US"/>
              <a:t>Wzniesiony w latach 1797- 1799 według projektu architekta króla Stanisława Augusta, Jakuba Kubickiego (projektanta Belwederu w Warszawie), z fundacji Kazimierza Krasińskiego oboźnegowielkiego koronnego, starosty krasnostawskiego, właściciela wsi. Do roku 1864 nad kościołem iparafianami roztaczali pieczę augustianie z Krasnegostawu. Do 1939 r. kościół był traktowany jako</a:t>
            </a:r>
            <a:endParaRPr lang="pl-PL" altLang="en-US"/>
          </a:p>
          <a:p>
            <a:r>
              <a:rPr lang="pl-PL" altLang="en-US"/>
              <a:t>prywatna kaplica kolejnych właścicieli wsi. Pierwotnie filialny, od 1921 r. Parafialny, od 1947 ponownie filialny, od 1988 do chwili obecnej parafialny.</a:t>
            </a:r>
            <a:endParaRPr lang="pl-PL" altLang="en-US"/>
          </a:p>
          <a:p>
            <a:r>
              <a:rPr lang="pl-PL" altLang="en-US"/>
              <a:t> W 1996 roku miała miejsce próba podpalenia zabytku. Wtedy przeprowadzono prace zabezpieczające kościół.</a:t>
            </a:r>
            <a:endParaRPr lang="pl-PL" altLang="en-US"/>
          </a:p>
          <a:p>
            <a:endParaRPr lang="pl-PL" altLang="en-US"/>
          </a:p>
          <a:p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6545" y="4443095"/>
            <a:ext cx="3409315" cy="2172970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rcRect l="-67889" t="-130971" r="67889" b="130971"/>
          <a:stretch>
            <a:fillRect/>
          </a:stretch>
        </p:blipFill>
        <p:spPr>
          <a:xfrm>
            <a:off x="5109210" y="2689860"/>
            <a:ext cx="1973580" cy="1478280"/>
          </a:xfrm>
          <a:prstGeom prst="round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485" y="4442460"/>
            <a:ext cx="3727450" cy="2173605"/>
          </a:xfrm>
          <a:prstGeom prst="roundRect">
            <a:avLst/>
          </a:prstGeom>
        </p:spPr>
      </p:pic>
    </p:spTree>
  </p:cSld>
  <p:clrMapOvr>
    <a:masterClrMapping/>
  </p:clrMapOvr>
  <p:transition advTm="35000"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09484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3. Dwór i park w Żulinie</a:t>
            </a:r>
            <a:endParaRPr lang="pl-PL" altLang="en-US" sz="2400" b="1" i="1"/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Dwór wzniesiony ok. 1918 r.</a:t>
            </a:r>
            <a:endParaRPr lang="pl-PL" altLang="en-US"/>
          </a:p>
          <a:p>
            <a:r>
              <a:rPr lang="pl-PL" altLang="en-US"/>
              <a:t>Park krajobrazowy z aleją dojazdową z pierwszej połowy XIX w. W latach 1927- 1939 należał do Jana Nepomucena Budnego, syna Nikodema, właściciela Jaślikowa.</a:t>
            </a:r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295" y="2388235"/>
            <a:ext cx="4531360" cy="3074670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0" y="2482215"/>
            <a:ext cx="4043680" cy="2980690"/>
          </a:xfrm>
          <a:prstGeom prst="roundRect">
            <a:avLst/>
          </a:prstGeom>
        </p:spPr>
      </p:pic>
    </p:spTree>
  </p:cSld>
  <p:clrMapOvr>
    <a:masterClrMapping/>
  </p:clrMapOvr>
  <p:transition advTm="10000">
    <p:wipe dir="r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0815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4. Zespół dworsko- parkowy w Łopienniku Dolym - Kolonia</a:t>
            </a:r>
            <a:endParaRPr lang="pl-PL" altLang="en-US" sz="2400" b="1" i="1"/>
          </a:p>
          <a:p>
            <a:endParaRPr lang="pl-PL" altLang="en-US" b="1" i="1"/>
          </a:p>
          <a:p>
            <a:endParaRPr lang="pl-PL" altLang="en-US"/>
          </a:p>
          <a:p>
            <a:r>
              <a:rPr lang="pl-PL" altLang="en-US"/>
              <a:t>Park założony w 2. poł. XIX w. Położony na stoku opadającym ku rzece.</a:t>
            </a:r>
            <a:endParaRPr lang="pl-PL" altLang="en-US"/>
          </a:p>
          <a:p>
            <a:r>
              <a:rPr lang="pl-PL" altLang="en-US"/>
              <a:t>Dwór wzniesiony w 1910 r. Dawniej swoją siedzibę miało tu nadleśnictwo. </a:t>
            </a:r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340" y="2640965"/>
            <a:ext cx="4445635" cy="3049270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2713990"/>
            <a:ext cx="4408170" cy="3049270"/>
          </a:xfrm>
          <a:prstGeom prst="roundRect">
            <a:avLst/>
          </a:prstGeom>
        </p:spPr>
      </p:pic>
    </p:spTree>
  </p:cSld>
  <p:clrMapOvr>
    <a:masterClrMapping/>
  </p:clrMapOvr>
  <p:transition advTm="10000"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01928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5. Cmentarz wojenny z okresu I wojny światowej w Łopienniku Górnym</a:t>
            </a:r>
            <a:endParaRPr lang="pl-PL" altLang="en-US" sz="2400" b="1" i="1"/>
          </a:p>
          <a:p>
            <a:endParaRPr lang="pl-PL" altLang="en-US" sz="2400"/>
          </a:p>
          <a:p>
            <a:endParaRPr lang="pl-PL" altLang="en-US"/>
          </a:p>
          <a:p>
            <a:r>
              <a:rPr lang="pl-PL" altLang="en-US"/>
              <a:t>Powstał w 1915 r., położony na wzgórzu, przy trasie Lublin- Krasnystaw. Zajmuje powierzchnię 0,4 ha. Ogrodzony murem z białej cegły pokrytym czerwoną dachówką. Ukształtowany na planie krzyża. Od strony szosy znajduje się brama wejściowa z tablicą informacyjną. Naprzeciwko bramy znajduje się symboliczny grób z betonu z krzyżem wykonanym z rur, na którym umieszczono zachowane</a:t>
            </a:r>
            <a:endParaRPr lang="pl-PL" altLang="en-US"/>
          </a:p>
          <a:p>
            <a:r>
              <a:rPr lang="pl-PL" altLang="en-US"/>
              <a:t>fragmenty tabliczek i krzyży nagrobnych. Cmentarz jest podzielony na trzy sektory: lewy austriacko- węgierski, centralny- niemiecki i prawy- rosyjski. Cmentarz został przeorganizowany, pierwotny układ mogił nie jest zachowany, jednak można dostrzec zarysy zbiorowych mogił.</a:t>
            </a:r>
            <a:br>
              <a:rPr lang="pl-PL" altLang="en-US"/>
            </a:br>
            <a:r>
              <a:rPr lang="pl-PL" altLang="en-US"/>
              <a:t> Na cmentarzu jest pochowanych 2250 żołnierzy poległych w czasie pierwszej wojny światowej: 750 żołnierzy rosyjskich, 1500 żołnierzy austriackich i niemieckich.</a:t>
            </a:r>
            <a:br>
              <a:rPr lang="pl-PL" altLang="en-US"/>
            </a:br>
            <a:endParaRPr lang="pl-PL" altLang="en-US"/>
          </a:p>
          <a:p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3872230"/>
            <a:ext cx="4031615" cy="2647950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35" y="3963670"/>
            <a:ext cx="3860165" cy="2465705"/>
          </a:xfrm>
          <a:prstGeom prst="roundRect">
            <a:avLst/>
          </a:prstGeom>
        </p:spPr>
      </p:pic>
    </p:spTree>
  </p:cSld>
  <p:clrMapOvr>
    <a:masterClrMapping/>
  </p:clrMapOvr>
  <p:transition advTm="39000">
    <p:wipe dir="r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192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6. Cmentarz wojenny z okresu I wojny światowej w Łopienniku Nadrzecznym</a:t>
            </a:r>
            <a:endParaRPr lang="pl-PL" altLang="en-US" sz="2400" b="1" i="1"/>
          </a:p>
          <a:p>
            <a:endParaRPr lang="pl-PL" altLang="en-US" sz="2400"/>
          </a:p>
          <a:p>
            <a:r>
              <a:rPr lang="pl-PL" altLang="en-US"/>
              <a:t>Umiejscowiony pod lasem, przy trasie Lublin- Krasnystaw. Na rzucie prostokąta. W rogu cmentarza, od strony szosy wzniesiono kamienną rotundę, na której umieszczono granitową tablicę z informacją o liczbie pochowanych. Rotunda w pierwotnym wyglądzie pokryta była ceramiczną dachówką. </a:t>
            </a:r>
            <a:br>
              <a:rPr lang="pl-PL" altLang="en-US"/>
            </a:br>
            <a:r>
              <a:rPr lang="pl-PL" altLang="en-US"/>
              <a:t>Teren cmentarza jest ogrodzony drutem kolczastym. W części centralnej cmentarza, z inicjatywy Regionalnej dyrekcji Lasów Państwowych w Lublinie oraz Austriackiego Czarnego Krzyża, ustawiono w 2008 roku granitowy pomnik składający się z trzech tablic, na których umieszczono napis w językach polskim, rosyjskim i niemieckim:</a:t>
            </a:r>
            <a:endParaRPr lang="pl-PL" altLang="en-US"/>
          </a:p>
          <a:p>
            <a:r>
              <a:rPr lang="pl-PL" altLang="en-US"/>
              <a:t>„Pamięci spoczywających tu żołnierzy walczących w armii austro- węgierskiej, niemieckiej oraz rosyjskiej poległych w 1915 roku.” Żadna pochowana osoba nie została zidentyfikowana.</a:t>
            </a:r>
            <a:endParaRPr lang="pl-PL" alt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9225" y="3706495"/>
            <a:ext cx="3677285" cy="2475865"/>
          </a:xfrm>
          <a:prstGeom prst="round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095" y="3877310"/>
            <a:ext cx="3653155" cy="2134870"/>
          </a:xfrm>
          <a:prstGeom prst="roundRect">
            <a:avLst/>
          </a:prstGeom>
        </p:spPr>
      </p:pic>
    </p:spTree>
  </p:cSld>
  <p:clrMapOvr>
    <a:masterClrMapping/>
  </p:clrMapOvr>
  <p:transition advTm="35000"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Pole tekstowe 2"/>
          <p:cNvSpPr txBox="1"/>
          <p:nvPr/>
        </p:nvSpPr>
        <p:spPr>
          <a:xfrm>
            <a:off x="0" y="0"/>
            <a:ext cx="120580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7. Cerkiew prawosławna p. w. opieki MB, ob. kościół rzymskokatolicki p. w. MB Królowej Polski  w Żulinie</a:t>
            </a:r>
            <a:endParaRPr lang="pl-PL" altLang="en-US" sz="2400" b="1" i="1"/>
          </a:p>
          <a:p>
            <a:endParaRPr lang="pl-PL" altLang="en-US" sz="2400" b="1" i="1"/>
          </a:p>
          <a:p>
            <a:r>
              <a:rPr lang="pl-PL" altLang="en-US"/>
              <a:t>Obiekt drewniany, jednonawowy, na planie krzyża greckiego. Przy prezbiterium umieszczono dwie zakrystie, a od frontu wieżę z kruchtą w przyziemiu. Cerkiew wybudowana w latach 1900 - 1906, na miejscu poprzedniej zniszczonej w pożarze. Od  1945 r. kościół katolicki.</a:t>
            </a:r>
            <a:endParaRPr lang="pl-PL" alt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7795" y="2705100"/>
            <a:ext cx="3966210" cy="2569210"/>
          </a:xfrm>
          <a:prstGeom prst="round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420" y="2704465"/>
            <a:ext cx="3966210" cy="2461260"/>
          </a:xfrm>
          <a:prstGeom prst="roundRect">
            <a:avLst/>
          </a:prstGeom>
        </p:spPr>
      </p:pic>
    </p:spTree>
  </p:cSld>
  <p:clrMapOvr>
    <a:masterClrMapping/>
  </p:clrMapOvr>
  <p:transition advTm="19000">
    <p:wipe dir="r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07008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8. Pałac, park i stajnia cugowa w Olszance</a:t>
            </a:r>
            <a:endParaRPr lang="pl-PL" altLang="en-US" sz="2400" b="1" i="1"/>
          </a:p>
          <a:p>
            <a:endParaRPr lang="pl-PL" altLang="en-US"/>
          </a:p>
          <a:p>
            <a:r>
              <a:rPr lang="pl-PL" altLang="en-US"/>
              <a:t>Zespół Pałacowo- parkowy o pow. 4 ha. Pałac klasycystyczny, murowany z kamienia, otynkowany. Piętrowy , podpiwniczony. Na rzucie prostokąta, pięcioosiowy, z portykiem od frontu i dwukondygnacyjnym nowszym gankiem od tylu, oraz nowszą przybudówką od południowego wschodu. Dwutraktowy. Wnętrze częściowo przebudowane. Dach czterospadowy,łamany, kryty</a:t>
            </a:r>
            <a:endParaRPr lang="pl-PL" altLang="en-US"/>
          </a:p>
          <a:p>
            <a:r>
              <a:rPr lang="pl-PL" altLang="en-US"/>
              <a:t>eternitem. Pałac zbudowany w 1 poł. XIX w., restaurowany w 1959 r. </a:t>
            </a:r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195" y="2812415"/>
            <a:ext cx="4043045" cy="2533015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0" y="2886075"/>
            <a:ext cx="3909695" cy="2458720"/>
          </a:xfrm>
          <a:prstGeom prst="roundRect">
            <a:avLst/>
          </a:prstGeom>
        </p:spPr>
      </p:pic>
    </p:spTree>
  </p:cSld>
  <p:clrMapOvr>
    <a:masterClrMapping/>
  </p:clrMapOvr>
  <p:transition advTm="20000"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14122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9. Zespół dworsko- parkowy (dwór, magazyn, park) w Nowinach</a:t>
            </a:r>
            <a:endParaRPr lang="pl-PL" altLang="en-US" sz="2400" b="1" i="1"/>
          </a:p>
          <a:p>
            <a:endParaRPr lang="pl-PL" altLang="en-US"/>
          </a:p>
          <a:p>
            <a:r>
              <a:rPr lang="pl-PL" altLang="en-US"/>
              <a:t>Obiekt wybudowany w ok.1860 r.,posiada murowany, parterowy, dach dwuspadowy. Od frontu ganek. Park oraz ogród tzw. kwaterowy. Układ ogrodu dotrwał do naszych czasów bez większych przekształceń. Na sąsiedniej działce magazyn.</a:t>
            </a:r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2361565"/>
            <a:ext cx="4006215" cy="2732405"/>
          </a:xfrm>
          <a:prstGeom prst="round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5" y="2361565"/>
            <a:ext cx="4333875" cy="2731770"/>
          </a:xfrm>
          <a:prstGeom prst="roundRect">
            <a:avLst/>
          </a:prstGeom>
        </p:spPr>
      </p:pic>
    </p:spTree>
  </p:cSld>
  <p:clrMapOvr>
    <a:masterClrMapping/>
  </p:clrMapOvr>
  <p:transition advTm="15000">
    <p:wipe dir="r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192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10. Kościół rzymskokatolicki p. w. św. Bartłomieja, w granicach cmentarza kościelnego w Łopienniku Nadrzecznym</a:t>
            </a:r>
            <a:endParaRPr lang="pl-PL" altLang="en-US" sz="2400" b="1" i="1"/>
          </a:p>
          <a:p>
            <a:endParaRPr lang="pl-PL" altLang="en-US" b="1" i="1"/>
          </a:p>
          <a:p>
            <a:r>
              <a:rPr lang="pl-PL" altLang="en-US"/>
              <a:t>Neogotycki, murowany. Wzniesiony na miejscu wcześniejszego, drewnianego kościoła, zbudowany w latach 1909- 1913  z projektu architekta Józefa Dziekońskiego. </a:t>
            </a:r>
            <a:br>
              <a:rPr lang="pl-PL" altLang="en-US"/>
            </a:br>
            <a:r>
              <a:rPr lang="pl-PL" altLang="en-US"/>
              <a:t>Na rzucie krzyża łacińskiego. Murowany z czerwonej cegły. Trójnawowy, z jedną nawą główną i dwiema bocznymi.  </a:t>
            </a:r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880" y="2663825"/>
            <a:ext cx="3815080" cy="2892425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2710815"/>
            <a:ext cx="3670300" cy="2797810"/>
          </a:xfrm>
          <a:prstGeom prst="roundRect">
            <a:avLst/>
          </a:prstGeom>
        </p:spPr>
      </p:pic>
    </p:spTree>
  </p:cSld>
  <p:clrMapOvr>
    <a:masterClrMapping/>
  </p:clrMapOvr>
  <p:transition advTm="20000"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009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/>
              <a:t>Piękno mojego regionu to nie tylko, zabytki, to także niezwykłe i przepiękne krajobrazy, magiczne miejsca i cudowne okolice. Jestem bardzo szczęśliwy, że mogę tu mieszkać i codziennie doświadczać  uroku miejsc, które mnie otaczają.</a:t>
            </a:r>
            <a:endParaRPr lang="pl-PL" altLang="en-US" sz="2400"/>
          </a:p>
        </p:txBody>
      </p:sp>
      <p:pic>
        <p:nvPicPr>
          <p:cNvPr id="3" name="Obraz 2" descr="20200327_162222"/>
          <p:cNvPicPr>
            <a:picLocks noChangeAspect="1"/>
          </p:cNvPicPr>
          <p:nvPr/>
        </p:nvPicPr>
        <p:blipFill>
          <a:blip r:embed="rId1"/>
          <a:srcRect r="18319"/>
          <a:stretch>
            <a:fillRect/>
          </a:stretch>
        </p:blipFill>
        <p:spPr>
          <a:xfrm>
            <a:off x="189230" y="1487805"/>
            <a:ext cx="2604770" cy="2162810"/>
          </a:xfrm>
          <a:prstGeom prst="roundRect">
            <a:avLst/>
          </a:prstGeom>
        </p:spPr>
      </p:pic>
      <p:pic>
        <p:nvPicPr>
          <p:cNvPr id="4" name="Obraz 3" descr="20200318_1604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005" y="1547495"/>
            <a:ext cx="2680335" cy="2042795"/>
          </a:xfrm>
          <a:prstGeom prst="roundRect">
            <a:avLst/>
          </a:prstGeom>
        </p:spPr>
      </p:pic>
      <p:pic>
        <p:nvPicPr>
          <p:cNvPr id="5" name="Obraz 4" descr="20200318_165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90" y="1710055"/>
            <a:ext cx="3054985" cy="1761490"/>
          </a:xfrm>
          <a:prstGeom prst="roundRect">
            <a:avLst/>
          </a:prstGeom>
        </p:spPr>
      </p:pic>
      <p:pic>
        <p:nvPicPr>
          <p:cNvPr id="6" name="Obraz 5" descr="20200318_1653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" y="4303395"/>
            <a:ext cx="2484755" cy="1468755"/>
          </a:xfrm>
          <a:prstGeom prst="roundRect">
            <a:avLst/>
          </a:prstGeom>
        </p:spPr>
      </p:pic>
      <p:pic>
        <p:nvPicPr>
          <p:cNvPr id="7" name="Obraz 6" descr="20200318_1651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55" y="4022090"/>
            <a:ext cx="2703830" cy="1873885"/>
          </a:xfrm>
          <a:prstGeom prst="roundRect">
            <a:avLst/>
          </a:prstGeom>
        </p:spPr>
      </p:pic>
      <p:pic>
        <p:nvPicPr>
          <p:cNvPr id="8" name="Obraz 7" descr="20210201_100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190" y="1687830"/>
            <a:ext cx="2579370" cy="1783715"/>
          </a:xfrm>
          <a:prstGeom prst="roundRect">
            <a:avLst/>
          </a:prstGeom>
        </p:spPr>
      </p:pic>
      <p:pic>
        <p:nvPicPr>
          <p:cNvPr id="9" name="Obraz 8" descr="20210201_1001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720" y="4022090"/>
            <a:ext cx="2581910" cy="2030730"/>
          </a:xfrm>
          <a:prstGeom prst="roundRect">
            <a:avLst/>
          </a:prstGeom>
        </p:spPr>
      </p:pic>
      <p:pic>
        <p:nvPicPr>
          <p:cNvPr id="10" name="Obraz 9" descr="20210201_1004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90" y="4022090"/>
            <a:ext cx="2377440" cy="2171065"/>
          </a:xfrm>
          <a:prstGeom prst="roundRect">
            <a:avLst/>
          </a:prstGeom>
        </p:spPr>
      </p:pic>
    </p:spTree>
  </p:cSld>
  <p:clrMapOvr>
    <a:masterClrMapping/>
  </p:clrMapOvr>
  <p:transition advTm="20000">
    <p:wipe dir="r"/>
    <p:sndAc>
      <p:stSnd>
        <p:snd r:embed="rId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>
        <p:wipe/>
        <p:sndAc>
          <p:stSnd>
            <p:snd r:embed="rId2" name="click.wav"/>
          </p:stSnd>
        </p:sndAc>
      </p:transition>
    </mc:Choice>
    <mc:Fallback>
      <p:transition advTm="5000">
        <p:wipe/>
        <p:sndAc>
          <p:stSnd>
            <p:snd r:embed="rId2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635" y="145415"/>
            <a:ext cx="12191365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4000">
                <a:latin typeface="Gungsuh" panose="02030600000101010101" charset="-127"/>
                <a:ea typeface="Gungsuh" panose="02030600000101010101" charset="-127"/>
              </a:rPr>
              <a:t>Bibliografia:</a:t>
            </a:r>
            <a:endParaRPr lang="pl-PL" altLang="en-US" sz="4000">
              <a:latin typeface="Gungsuh" panose="02030600000101010101" charset="-127"/>
              <a:ea typeface="Gungsuh" panose="02030600000101010101" charset="-127"/>
            </a:endParaRPr>
          </a:p>
          <a:p>
            <a:r>
              <a:rPr lang="pl-PL" altLang="en-US">
                <a:latin typeface="+mn-ea"/>
                <a:ea typeface="Gungsuh" panose="02030600000101010101" charset="-127"/>
                <a:cs typeface="+mn-ea"/>
              </a:rPr>
              <a:t>1. Strona internetowa „Wikipedia”</a:t>
            </a:r>
            <a:endParaRPr lang="pl-PL" altLang="en-US">
              <a:latin typeface="+mn-ea"/>
              <a:ea typeface="Gungsuh" panose="02030600000101010101" charset="-127"/>
              <a:cs typeface="+mn-ea"/>
            </a:endParaRPr>
          </a:p>
          <a:p>
            <a:r>
              <a:rPr lang="pl-PL" altLang="en-US">
                <a:latin typeface="+mn-ea"/>
                <a:ea typeface="Gungsuh" panose="02030600000101010101" charset="-127"/>
                <a:cs typeface="+mn-ea"/>
              </a:rPr>
              <a:t>2. Strona internetowa „Google grafika”</a:t>
            </a:r>
            <a:endParaRPr lang="pl-PL" altLang="en-US">
              <a:latin typeface="+mn-ea"/>
              <a:ea typeface="Gungsuh" panose="02030600000101010101" charset="-127"/>
              <a:cs typeface="+mn-ea"/>
            </a:endParaRPr>
          </a:p>
          <a:p>
            <a:r>
              <a:rPr lang="pl-PL" altLang="en-US">
                <a:latin typeface="+mn-ea"/>
                <a:ea typeface="Gungsuh" panose="02030600000101010101" charset="-127"/>
                <a:cs typeface="+mn-ea"/>
              </a:rPr>
              <a:t>3. Strona internetowa „https://lgdkrasnystaw.pl/ewidencja-zabytkow”</a:t>
            </a:r>
            <a:endParaRPr lang="pl-PL" altLang="en-US">
              <a:latin typeface="+mn-ea"/>
              <a:ea typeface="Gungsuh" panose="02030600000101010101" charset="-127"/>
              <a:cs typeface="+mn-ea"/>
            </a:endParaRPr>
          </a:p>
          <a:p>
            <a:r>
              <a:rPr lang="pl-PL" altLang="en-US">
                <a:latin typeface="+mn-ea"/>
                <a:ea typeface="Gungsuh" panose="02030600000101010101" charset="-127"/>
                <a:cs typeface="+mn-ea"/>
              </a:rPr>
              <a:t>4. Strona internetowa „http://teatrnn.pl/ziemianstwo/powiat-krasnostawski”</a:t>
            </a:r>
            <a:endParaRPr lang="pl-PL" altLang="en-US">
              <a:latin typeface="+mn-ea"/>
              <a:ea typeface="Gungsuh" panose="02030600000101010101" charset="-127"/>
              <a:cs typeface="+mn-ea"/>
            </a:endParaRPr>
          </a:p>
          <a:p>
            <a:r>
              <a:rPr lang="pl-PL" altLang="en-US">
                <a:latin typeface="+mn-ea"/>
                <a:ea typeface="Gungsuh" panose="02030600000101010101" charset="-127"/>
                <a:cs typeface="+mn-ea"/>
              </a:rPr>
              <a:t>5. Zdjęcia mojego autorstwa.</a:t>
            </a:r>
            <a:endParaRPr lang="pl-PL" altLang="en-US">
              <a:latin typeface="+mn-ea"/>
              <a:ea typeface="Gungsuh" panose="02030600000101010101" charset="-127"/>
              <a:cs typeface="+mn-ea"/>
            </a:endParaRPr>
          </a:p>
        </p:txBody>
      </p:sp>
    </p:spTree>
  </p:cSld>
  <p:clrMapOvr>
    <a:masterClrMapping/>
  </p:clrMapOvr>
  <p:transition advTm="12000">
    <p:wipe/>
    <p:sndAc>
      <p:stSnd>
        <p:snd r:embed="rId1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913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pl-PL" altLang="en-US" sz="4000">
              <a:solidFill>
                <a:schemeClr val="bg1"/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</p:spTree>
  </p:cSld>
  <p:clrMapOvr>
    <a:masterClrMapping/>
  </p:clrMapOvr>
  <p:transition advTm="4000">
    <p:wipe dir="r"/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 advTm="15000">
    <p:wipe/>
    <p:sndAc>
      <p:stSnd>
        <p:snd r:embed="rId2" name="wind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ransition advTm="15000">
    <p:wipe dir="r"/>
    <p:sndAc>
      <p:stSnd>
        <p:snd r:embed="rId2" name="wind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>
                <a:alpha val="100000"/>
              </a:srgbClr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7" name="Obraz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635" y="4072890"/>
            <a:ext cx="2775585" cy="1765300"/>
          </a:xfrm>
          <a:prstGeom prst="round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0" y="125730"/>
            <a:ext cx="1183132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altLang="en-US" b="1" i="1" u="sng"/>
              <a:t>Wyżyna Lubelska, </a:t>
            </a:r>
            <a:r>
              <a:rPr lang="pl-PL" altLang="en-US" b="1" i="1"/>
              <a:t>to niezwykle urokliwy region Polski. Znajdziemy tu piękne miasta i miasteczka, małe urokliwe wioski, liczne zabytki oraz mnóstwo wspaniałych krajobrazów.</a:t>
            </a:r>
            <a:br>
              <a:rPr lang="pl-PL" altLang="en-US" b="1" i="1"/>
            </a:br>
            <a:r>
              <a:rPr lang="pl-PL" altLang="en-US" b="1" i="1"/>
              <a:t>Największym miastem na tym obszarze jest Lublin (stolica województwa lubelskiego). Ponadto, do ważnych miast tego regionu należą: Chełm, Lubartów, Łęczna, Nałęczów, Kazimierz Dolny, Puławy, Kraśnik i Zamość. Są to miasta, które warto odwiedzić, chociażby dla wielu wspaniałych zabytków oraz walorów przyrodniczych.</a:t>
            </a:r>
            <a:endParaRPr lang="pl-PL" altLang="en-US" b="1" i="1"/>
          </a:p>
          <a:p>
            <a:endParaRPr lang="pl-PL" altLang="en-US"/>
          </a:p>
          <a:p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1839595"/>
            <a:ext cx="2616835" cy="1814195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20" y="1839595"/>
            <a:ext cx="2750820" cy="1713865"/>
          </a:xfrm>
          <a:prstGeom prst="round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rcRect l="535" t="3188" r="-535" b="1604"/>
          <a:stretch>
            <a:fillRect/>
          </a:stretch>
        </p:blipFill>
        <p:spPr>
          <a:xfrm>
            <a:off x="6005830" y="1839595"/>
            <a:ext cx="3091180" cy="1848485"/>
          </a:xfrm>
          <a:prstGeom prst="round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1922145"/>
            <a:ext cx="2581910" cy="1940560"/>
          </a:xfrm>
          <a:prstGeom prst="round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0" y="4151630"/>
            <a:ext cx="2570480" cy="1808480"/>
          </a:xfrm>
          <a:prstGeom prst="round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925" y="4203065"/>
            <a:ext cx="2587625" cy="1635125"/>
          </a:xfrm>
          <a:prstGeom prst="round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655" y="4203065"/>
            <a:ext cx="2448560" cy="1635125"/>
          </a:xfrm>
          <a:prstGeom prst="roundRect">
            <a:avLst/>
          </a:prstGeom>
        </p:spPr>
      </p:pic>
    </p:spTree>
  </p:cSld>
  <p:clrMapOvr>
    <a:masterClrMapping/>
  </p:clrMapOvr>
  <p:transition advTm="25000">
    <p:wipe/>
    <p:sndAc>
      <p:stSnd>
        <p:snd r:embed="rId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" name="Pole tekstowe 2"/>
          <p:cNvSpPr txBox="1"/>
          <p:nvPr/>
        </p:nvSpPr>
        <p:spPr>
          <a:xfrm>
            <a:off x="0" y="0"/>
            <a:ext cx="1219200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4400" b="1"/>
              <a:t>Oprócz największych miasta województwa lubelskiego, można wyróznić też mniejsze miasteczka, a także wsie. Jedną z takich wsi jest Łopiennik Górny, wieś położona, w powiecie krasnostawskim, w gminie Łopiennik Górny. Miejscowość ta, jest siedzibą gminy Łopiennik Górny i znajduje się najbliżej mojego miejsca zamieszkania.</a:t>
            </a:r>
            <a:endParaRPr lang="pl-PL" altLang="en-US" sz="4400" b="1"/>
          </a:p>
        </p:txBody>
      </p:sp>
    </p:spTree>
  </p:cSld>
  <p:clrMapOvr>
    <a:masterClrMapping/>
  </p:clrMapOvr>
  <p:transition advTm="22000">
    <p:wipe dir="r"/>
    <p:sndAc>
      <p:stSnd>
        <p:snd r:embed="rId1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-73025" y="-105410"/>
            <a:ext cx="118979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Script" panose="020B0504020000000003" charset="0"/>
                <a:cs typeface="Segoe Script" panose="020B0504020000000003" charset="0"/>
                <a:sym typeface="+mn-ea"/>
              </a:rPr>
              <a:t>Piękno mojego regionu...</a:t>
            </a:r>
            <a:endParaRPr lang="pl-PL" altLang="en-US" sz="6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Script" panose="020B0504020000000003" charset="0"/>
              <a:cs typeface="Segoe Script" panose="020B0504020000000003" charset="0"/>
              <a:sym typeface="+mn-ea"/>
            </a:endParaRPr>
          </a:p>
        </p:txBody>
      </p:sp>
    </p:spTree>
  </p:cSld>
  <p:clrMapOvr>
    <a:masterClrMapping/>
  </p:clrMapOvr>
  <p:transition advTm="3000">
    <p:wip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5000">
              <a:srgbClr val="B8D624"/>
            </a:gs>
            <a:gs pos="100000">
              <a:schemeClr val="accent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Pole tekstowe 1"/>
          <p:cNvSpPr txBox="1"/>
          <p:nvPr/>
        </p:nvSpPr>
        <p:spPr>
          <a:xfrm>
            <a:off x="0" y="0"/>
            <a:ext cx="1219200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400" b="1" i="1"/>
              <a:t>1. Pomnik (obelisk i kopiec) upamiętniający budowę drogi w Łopienniku Nadrzecznym</a:t>
            </a:r>
            <a:endParaRPr lang="pl-PL" altLang="en-US" sz="2400" b="1" i="1"/>
          </a:p>
          <a:p>
            <a:endParaRPr lang="pl-PL" altLang="en-US" b="1" i="1"/>
          </a:p>
          <a:p>
            <a:r>
              <a:rPr lang="pl-PL" altLang="en-US"/>
              <a:t>Kopiec usypany w latach 1834- 1835 jako pamiątka ukończenia budowy szosy Lublin- Zamość. Na stożkowatym nasypie ziemnym umieszczono czworoboczny obelisk kamienny z brązowym zegarem słonecznym i napisem pamiątkowym „Niech się sili złość i głupstwo na zniszczenie”na zegarze.  Na bokach obelisku umieszczono kutymi i malowanymi literami nazwiska projektanta i wykonawcy drogi, oraz informację, że pomnik umieszczono w połowie drogi między Lublinem i Zamościem.</a:t>
            </a:r>
            <a:endParaRPr lang="pl-PL" alt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2426970"/>
            <a:ext cx="4646295" cy="3390900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rcRect l="661" t="66" r="-661" b="-1510"/>
          <a:stretch>
            <a:fillRect/>
          </a:stretch>
        </p:blipFill>
        <p:spPr>
          <a:xfrm>
            <a:off x="6598285" y="2293620"/>
            <a:ext cx="4488815" cy="3389630"/>
          </a:xfrm>
          <a:prstGeom prst="roundRect">
            <a:avLst/>
          </a:prstGeom>
        </p:spPr>
      </p:pic>
    </p:spTree>
  </p:cSld>
  <p:clrMapOvr>
    <a:masterClrMapping/>
  </p:clrMapOvr>
  <p:transition advTm="22000">
    <p:wipe dir="r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6900</Words>
  <Application>WPS Presentation</Application>
  <PresentationFormat>Widescreen</PresentationFormat>
  <Paragraphs>75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SimSun</vt:lpstr>
      <vt:lpstr>Wingdings</vt:lpstr>
      <vt:lpstr>Segoe UI</vt:lpstr>
      <vt:lpstr>Segoe Script</vt:lpstr>
      <vt:lpstr>Calibri</vt:lpstr>
      <vt:lpstr>Microsoft YaHei</vt:lpstr>
      <vt:lpstr>Arial Unicode MS</vt:lpstr>
      <vt:lpstr>Calibri Light</vt:lpstr>
      <vt:lpstr>Gungsuh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xy</cp:lastModifiedBy>
  <cp:revision>7</cp:revision>
  <dcterms:created xsi:type="dcterms:W3CDTF">2021-03-21T15:38:00Z</dcterms:created>
  <dcterms:modified xsi:type="dcterms:W3CDTF">2021-03-25T18:59:06Z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1045-11.2.0.10078</vt:lpwstr>
  </property>
</Properties>
</file>