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9" roundtripDataSignature="AMtx7mi3Mjf368Fqeg2aZlqPNeM2hIhOm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3" d="100"/>
          <a:sy n="53" d="100"/>
        </p:scale>
        <p:origin x="52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" name="Google Shape;14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i zawartość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i tekst pionowy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pionowy i teks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wa elementy zawartości" type="twoObj">
  <p:cSld name="TWO_OBJECT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ównanie" type="twoTxTwoObj">
  <p:cSld name="TWO_OBJECTS_WITH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1" name="Google Shape;31;p1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3" name="Google Shape;33;p1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ajd tytułowy" type="title">
  <p:cSld name="TITLE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0" name="Google Shape;40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główek sekcji" type="secHead">
  <p:cSld name="SECTION_HEADER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lko tytuł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usty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awartość z podpisem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az z podpisem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2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pl.wikipedia.org/wiki/%C5%81opiennik_G%C3%B3rny" TargetMode="External"/><Relationship Id="rId7" Type="http://schemas.openxmlformats.org/officeDocument/2006/relationships/hyperlink" Target="http://www.parafialopiennik.pl/index.php/informacje-o-parafii-w-lopienniku/historia-lopiennik-gorny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kraskadobryniow.5v.pl/" TargetMode="External"/><Relationship Id="rId5" Type="http://schemas.openxmlformats.org/officeDocument/2006/relationships/hyperlink" Target="https://goklopiennik.org/turystyka-i-promocja/ciekawe-miejsca-zabytki" TargetMode="External"/><Relationship Id="rId4" Type="http://schemas.openxmlformats.org/officeDocument/2006/relationships/hyperlink" Target="https://zabytek.pl/pl/obiekty/borowica-kosciol-filialny-ob-par-pw-przemienienia-panskiego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/>
          <p:nvPr/>
        </p:nvSpPr>
        <p:spPr>
          <a:xfrm>
            <a:off x="1" y="0"/>
            <a:ext cx="5614875" cy="6858000"/>
          </a:xfrm>
          <a:prstGeom prst="rect">
            <a:avLst/>
          </a:prstGeom>
          <a:gradFill>
            <a:gsLst>
              <a:gs pos="0">
                <a:srgbClr val="4472C3">
                  <a:alpha val="81960"/>
                </a:srgbClr>
              </a:gs>
              <a:gs pos="25000">
                <a:srgbClr val="4472C4">
                  <a:alpha val="60000"/>
                </a:srgbClr>
              </a:gs>
              <a:gs pos="94000">
                <a:srgbClr val="AEABAB"/>
              </a:gs>
              <a:gs pos="100000">
                <a:srgbClr val="AEABAB"/>
              </a:gs>
            </a:gsLst>
            <a:lin ang="4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9" name="Google Shape;89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"/>
          <p:cNvSpPr/>
          <p:nvPr/>
        </p:nvSpPr>
        <p:spPr>
          <a:xfrm>
            <a:off x="0" y="738619"/>
            <a:ext cx="5000438" cy="5400962"/>
          </a:xfrm>
          <a:custGeom>
            <a:avLst/>
            <a:gdLst/>
            <a:ahLst/>
            <a:cxnLst/>
            <a:rect l="l" t="t" r="r" b="b"/>
            <a:pathLst>
              <a:path w="5000438" h="5400962" extrusionOk="0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1" name="Google Shape;91;p1"/>
          <p:cNvPicPr preferRelativeResize="0"/>
          <p:nvPr/>
        </p:nvPicPr>
        <p:blipFill rotWithShape="1">
          <a:blip r:embed="rId4">
            <a:alphaModFix/>
          </a:blip>
          <a:srcRect l="27096" r="19162" b="2"/>
          <a:stretch/>
        </p:blipFill>
        <p:spPr>
          <a:xfrm>
            <a:off x="20" y="907231"/>
            <a:ext cx="4838021" cy="5063738"/>
          </a:xfrm>
          <a:custGeom>
            <a:avLst/>
            <a:gdLst/>
            <a:ahLst/>
            <a:cxnLst/>
            <a:rect l="l" t="t" r="r" b="b"/>
            <a:pathLst>
              <a:path w="4838041" h="5063738" extrusionOk="0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noFill/>
          <a:ln>
            <a:noFill/>
          </a:ln>
        </p:spPr>
      </p:pic>
      <p:grpSp>
        <p:nvGrpSpPr>
          <p:cNvPr id="92" name="Google Shape;92;p1"/>
          <p:cNvGrpSpPr/>
          <p:nvPr/>
        </p:nvGrpSpPr>
        <p:grpSpPr>
          <a:xfrm>
            <a:off x="6090574" y="2482149"/>
            <a:ext cx="4977578" cy="3518353"/>
            <a:chOff x="0" y="60467"/>
            <a:chExt cx="4977578" cy="3518353"/>
          </a:xfrm>
        </p:grpSpPr>
        <p:sp>
          <p:nvSpPr>
            <p:cNvPr id="93" name="Google Shape;93;p1"/>
            <p:cNvSpPr/>
            <p:nvPr/>
          </p:nvSpPr>
          <p:spPr>
            <a:xfrm>
              <a:off x="0" y="60467"/>
              <a:ext cx="4977578" cy="83422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F08B54"/>
                </a:gs>
                <a:gs pos="50000">
                  <a:srgbClr val="F67A26"/>
                </a:gs>
                <a:gs pos="100000">
                  <a:srgbClr val="E36A1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1"/>
            <p:cNvSpPr txBox="1"/>
            <p:nvPr/>
          </p:nvSpPr>
          <p:spPr>
            <a:xfrm>
              <a:off x="40724" y="101191"/>
              <a:ext cx="4896130" cy="7527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000" tIns="80000" rIns="80000" bIns="800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100"/>
                <a:buFont typeface="Calibri"/>
                <a:buNone/>
              </a:pPr>
              <a:r>
                <a:rPr lang="en-US" sz="21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„ Moja mała ojczyzna – jaka ona piękna”</a:t>
              </a:r>
              <a:endParaRPr sz="2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1"/>
            <p:cNvSpPr/>
            <p:nvPr/>
          </p:nvSpPr>
          <p:spPr>
            <a:xfrm>
              <a:off x="0" y="955176"/>
              <a:ext cx="4977578" cy="83422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F08B54"/>
                </a:gs>
                <a:gs pos="50000">
                  <a:srgbClr val="F67A26"/>
                </a:gs>
                <a:gs pos="100000">
                  <a:srgbClr val="E36A1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1"/>
            <p:cNvSpPr txBox="1"/>
            <p:nvPr/>
          </p:nvSpPr>
          <p:spPr>
            <a:xfrm>
              <a:off x="40724" y="995900"/>
              <a:ext cx="4896130" cy="7527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000" tIns="80000" rIns="80000" bIns="800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100"/>
                <a:buFont typeface="Calibri"/>
                <a:buNone/>
              </a:pPr>
              <a:r>
                <a:rPr lang="en-US" sz="21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Zuzanna Sawa</a:t>
              </a:r>
              <a:endParaRPr sz="2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97;p1"/>
            <p:cNvSpPr/>
            <p:nvPr/>
          </p:nvSpPr>
          <p:spPr>
            <a:xfrm>
              <a:off x="0" y="1849884"/>
              <a:ext cx="4977578" cy="83422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F08B54"/>
                </a:gs>
                <a:gs pos="50000">
                  <a:srgbClr val="F67A26"/>
                </a:gs>
                <a:gs pos="100000">
                  <a:srgbClr val="E36A1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1"/>
            <p:cNvSpPr txBox="1"/>
            <p:nvPr/>
          </p:nvSpPr>
          <p:spPr>
            <a:xfrm>
              <a:off x="40724" y="1890608"/>
              <a:ext cx="4896130" cy="7527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000" tIns="80000" rIns="80000" bIns="800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100"/>
                <a:buFont typeface="Calibri"/>
                <a:buNone/>
              </a:pPr>
              <a:r>
                <a:rPr lang="en-US" sz="21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Klasa VI</a:t>
              </a:r>
              <a:endParaRPr sz="2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1"/>
            <p:cNvSpPr/>
            <p:nvPr/>
          </p:nvSpPr>
          <p:spPr>
            <a:xfrm>
              <a:off x="0" y="2744592"/>
              <a:ext cx="4977578" cy="834228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F08B54"/>
                </a:gs>
                <a:gs pos="50000">
                  <a:srgbClr val="F67A26"/>
                </a:gs>
                <a:gs pos="100000">
                  <a:srgbClr val="E36A1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1"/>
            <p:cNvSpPr txBox="1"/>
            <p:nvPr/>
          </p:nvSpPr>
          <p:spPr>
            <a:xfrm>
              <a:off x="40724" y="2785316"/>
              <a:ext cx="4896130" cy="7527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000" tIns="80000" rIns="80000" bIns="800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100"/>
                <a:buFont typeface="Calibri"/>
                <a:buNone/>
              </a:pPr>
              <a:r>
                <a:rPr lang="en-US" sz="21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Publiczna Szkoła Podstawowa w Łopienniku Nadrzecznym</a:t>
              </a:r>
              <a:endParaRPr sz="21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10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 t="7622" b="15058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10"/>
          <p:cNvSpPr/>
          <p:nvPr/>
        </p:nvSpPr>
        <p:spPr>
          <a:xfrm>
            <a:off x="7492064" y="321176"/>
            <a:ext cx="4332307" cy="5896743"/>
          </a:xfrm>
          <a:prstGeom prst="rect">
            <a:avLst/>
          </a:prstGeom>
          <a:solidFill>
            <a:schemeClr val="lt1">
              <a:alpha val="89803"/>
            </a:schemeClr>
          </a:solidFill>
          <a:ln w="127000" cap="sq" cmpd="thinThick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10"/>
          <p:cNvSpPr txBox="1">
            <a:spLocks noGrp="1"/>
          </p:cNvSpPr>
          <p:nvPr>
            <p:ph type="title"/>
          </p:nvPr>
        </p:nvSpPr>
        <p:spPr>
          <a:xfrm>
            <a:off x="7749985" y="640263"/>
            <a:ext cx="3759240" cy="1344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libri"/>
              <a:buNone/>
            </a:pPr>
            <a:r>
              <a:rPr lang="en-US" sz="3400" b="1" i="1"/>
              <a:t>Zespół dworsko – parkowy w Olszance</a:t>
            </a:r>
            <a:endParaRPr sz="3400" b="1" i="1"/>
          </a:p>
        </p:txBody>
      </p:sp>
      <p:sp>
        <p:nvSpPr>
          <p:cNvPr id="195" name="Google Shape;195;p10"/>
          <p:cNvSpPr txBox="1">
            <a:spLocks noGrp="1"/>
          </p:cNvSpPr>
          <p:nvPr>
            <p:ph type="body" idx="1"/>
          </p:nvPr>
        </p:nvSpPr>
        <p:spPr>
          <a:xfrm>
            <a:off x="7749290" y="2121763"/>
            <a:ext cx="3764826" cy="3773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1800"/>
              <a:t>Zespół dworsko – parkowy zajmuje powierzchnię 4 ha. Znajduje się tam murowany, dwupiętrowy pałac klasycystyczny z pierwszej połowy XIX wieku. Całość otoczona jest parkiem o nieregularnym układzie alejek z zachowaniem starodrzewia i cennych obiektów przyrodniczych (korkowiec amurski, dąb szypułkowy, jodła kalifornijska). Wpisany do rejestru zabytków.</a:t>
            </a:r>
            <a:endParaRPr/>
          </a:p>
        </p:txBody>
      </p:sp>
    </p:spTree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1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11"/>
          <p:cNvSpPr txBox="1">
            <a:spLocks noGrp="1"/>
          </p:cNvSpPr>
          <p:nvPr>
            <p:ph type="title"/>
          </p:nvPr>
        </p:nvSpPr>
        <p:spPr>
          <a:xfrm>
            <a:off x="640080" y="829025"/>
            <a:ext cx="4368602" cy="1453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alibri"/>
              <a:buNone/>
            </a:pPr>
            <a:r>
              <a:rPr lang="en-US" sz="4200" b="1" i="1"/>
              <a:t>Kopiec w Łopienniku Górnym</a:t>
            </a:r>
            <a:endParaRPr sz="4200" b="1" i="1"/>
          </a:p>
        </p:txBody>
      </p:sp>
      <p:sp>
        <p:nvSpPr>
          <p:cNvPr id="202" name="Google Shape;202;p11"/>
          <p:cNvSpPr/>
          <p:nvPr/>
        </p:nvSpPr>
        <p:spPr>
          <a:xfrm>
            <a:off x="640080" y="2586994"/>
            <a:ext cx="3474720" cy="18288"/>
          </a:xfrm>
          <a:custGeom>
            <a:avLst/>
            <a:gdLst/>
            <a:ahLst/>
            <a:cxnLst/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11"/>
          <p:cNvSpPr txBox="1">
            <a:spLocks noGrp="1"/>
          </p:cNvSpPr>
          <p:nvPr>
            <p:ph type="body" idx="2"/>
          </p:nvPr>
        </p:nvSpPr>
        <p:spPr>
          <a:xfrm>
            <a:off x="640080" y="2872899"/>
            <a:ext cx="4243589" cy="3320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2000"/>
              <a:t>Kopiec usypano w latach 1834 – 1835 na pamiątkę ukończenia budowy szosy Lublin – Zamość. Na stożkowatym nasypie ziemnym umieszczono czworoboczny kamienny słup                    z zegarem słonecznym z brązu. 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2000"/>
              <a:t>Kopiec wyznacza połowę drogi pomiędzy Lublinem i Zamościem,                    a także pomiędzy Warszawą                              a Lwowem.</a:t>
            </a:r>
            <a:endParaRPr/>
          </a:p>
        </p:txBody>
      </p:sp>
      <p:pic>
        <p:nvPicPr>
          <p:cNvPr id="204" name="Google Shape;204;p1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11640" r="13132"/>
          <a:stretch/>
        </p:blipFill>
        <p:spPr>
          <a:xfrm>
            <a:off x="5311702" y="10"/>
            <a:ext cx="6878775" cy="68579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 i="1"/>
              <a:t>Kanał Wieprz - Krzna</a:t>
            </a:r>
            <a:endParaRPr/>
          </a:p>
        </p:txBody>
      </p:sp>
      <p:sp>
        <p:nvSpPr>
          <p:cNvPr id="210" name="Google Shape;210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Kanał melioracyjny wybudowano w latach 1954 – 1961. Jest najdłuższym kanałem w Polsce, ma długość 140 kilometrów. Łączy rzekę Wieprz w miejscowości Borowica z Krzną. Na jego terenie obowiązuje całkowity zakaz wędkowania i kąpieli. </a:t>
            </a:r>
            <a:endParaRPr/>
          </a:p>
        </p:txBody>
      </p:sp>
      <p:pic>
        <p:nvPicPr>
          <p:cNvPr id="211" name="Google Shape;211;p12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172200" y="1885982"/>
            <a:ext cx="5181600" cy="4230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2000">
        <p14:rippl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 i="1"/>
              <a:t>Starorzecze rzeki Wieprz w Borowicy</a:t>
            </a:r>
            <a:endParaRPr/>
          </a:p>
        </p:txBody>
      </p:sp>
      <p:sp>
        <p:nvSpPr>
          <p:cNvPr id="217" name="Google Shape;217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Wieprz dzieli gminę na część wschodnią i zachodnią. Dopływami rzeki są Łopa i Rejka (Białka). Region ten ma malowniczy krajobraz i bogatą rzeźbę terenu.  Wieprz tworzy zakola i starorzecza. </a:t>
            </a:r>
            <a:endParaRPr/>
          </a:p>
        </p:txBody>
      </p:sp>
      <p:pic>
        <p:nvPicPr>
          <p:cNvPr id="218" name="Google Shape;218;p13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172199" y="1825624"/>
            <a:ext cx="5797193" cy="44416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2000">
        <p:blinds dir="vert"/>
      </p:transition>
    </mc:Choice>
    <mc:Fallback>
      <p:transition spd="slow" advClick="0" advTm="12000">
        <p:blinds dir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4"/>
          <p:cNvSpPr txBox="1">
            <a:spLocks noGrp="1"/>
          </p:cNvSpPr>
          <p:nvPr>
            <p:ph type="body" idx="1"/>
          </p:nvPr>
        </p:nvSpPr>
        <p:spPr>
          <a:xfrm>
            <a:off x="838200" y="493160"/>
            <a:ext cx="10515600" cy="5683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 sz="1400"/>
              <a:t>https://www.google.com/search?q=ko%C5%9Bci%C3%B3l+%C5%82opiennik++nadzreczny&amp;tbm=isch&amp;ved=2ahUKEwii9e_PgsbvAhXQlosKHRYiBvkQ2-cCegQIABAA&amp;oq=ko%C5%9Bci%C3%B3l+%C5%82opiennik++nadzreczny&amp;gs_lcp=CgNpbWcQAzoCCAA6BAgAEEM6CAgAELEDEIMBOgUIABCxA1DluApYj9sKYKndCmgAcAB4AYABsQOIAfMukgELMS4xNC4xMS4xLjKYAQCgAQGqAQtnd3Mtd2l6LWltZ8ABAQ&amp;sclient=img&amp;ei=-6lZYOKLJ9CtrgSWxJjIDw&amp;bih=607&amp;biw=1280&amp;client=firefox-b-d#imgrc=Tex0vUJoUJUqrM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 sz="1400" u="sng">
                <a:solidFill>
                  <a:schemeClr val="hlink"/>
                </a:solidFill>
                <a:hlinkClick r:id="rId3"/>
              </a:rPr>
              <a:t>https://pl.wikipedia.org/wiki/%C5%81opiennik_G%C3%B3rny</a:t>
            </a:r>
            <a:endParaRPr sz="14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 sz="1400" u="sng">
                <a:solidFill>
                  <a:schemeClr val="hlink"/>
                </a:solidFill>
                <a:hlinkClick r:id="rId4"/>
              </a:rPr>
              <a:t>https://zabytek.pl/pl/obiekty/borowica-kosciol-filialny-ob-par-pw-przemienienia-panskiego</a:t>
            </a:r>
            <a:endParaRPr sz="14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 sz="1400" u="sng">
                <a:solidFill>
                  <a:schemeClr val="hlink"/>
                </a:solidFill>
                <a:hlinkClick r:id="rId5"/>
              </a:rPr>
              <a:t>https://goklopiennik.org/turystyka-i-promocja/ciekawe-miejsca-zabytki</a:t>
            </a:r>
            <a:endParaRPr sz="14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 sz="1400" u="sng">
                <a:solidFill>
                  <a:schemeClr val="hlink"/>
                </a:solidFill>
                <a:hlinkClick r:id="rId6"/>
              </a:rPr>
              <a:t>http://kraskadobryniow.5v.pl/</a:t>
            </a:r>
            <a:endParaRPr sz="14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 sz="1400" u="sng">
                <a:solidFill>
                  <a:schemeClr val="hlink"/>
                </a:solidFill>
                <a:hlinkClick r:id="rId7"/>
              </a:rPr>
              <a:t>http://www.parafialopiennik.pl/index.php/informacje-o-parafii-w-lopienniku/historia-lopiennik-gorny</a:t>
            </a:r>
            <a:endParaRPr sz="14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 sz="1400"/>
              <a:t>https://pl.wikipedia.org/wiki/Parafia_%C5%9Bw._Bart%C5%82omieja_w_%C5%81opienniku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 sz="1400"/>
              <a:t>„Na cześć i chwałę Bogu” Kościół pod wezwaniem Świętego Bartłomieja w Łopienniku Nadrzecznym na przełomie wieku” Mirosława Socha, Grażyna Skrzypa.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 sz="1400"/>
              <a:t>„Z bogactwa natury. Gmina Łopiennik Górny” Stowarzyszenie Kraska.</a:t>
            </a:r>
            <a:endParaRPr/>
          </a:p>
          <a:p>
            <a:pPr marL="228600" lvl="0" indent="-139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sz="1400"/>
          </a:p>
          <a:p>
            <a:pPr marL="228600" lvl="0" indent="-139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sz="14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2"/>
          <p:cNvSpPr txBox="1"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lgerian"/>
              <a:buNone/>
            </a:pPr>
            <a:r>
              <a:rPr lang="en-US" sz="4800" b="1">
                <a:latin typeface="Algerian"/>
                <a:ea typeface="Algerian"/>
                <a:cs typeface="Algerian"/>
                <a:sym typeface="Algerian"/>
              </a:rPr>
              <a:t>GMINA ŁOPIENNIK GÓRNY</a:t>
            </a:r>
            <a:endParaRPr/>
          </a:p>
        </p:txBody>
      </p:sp>
      <p:sp>
        <p:nvSpPr>
          <p:cNvPr id="107" name="Google Shape;107;p2"/>
          <p:cNvSpPr/>
          <p:nvPr/>
        </p:nvSpPr>
        <p:spPr>
          <a:xfrm rot="10800000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2"/>
          <p:cNvSpPr/>
          <p:nvPr/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dist="127000" dir="5400000" algn="t" rotWithShape="0">
              <a:srgbClr val="000000">
                <a:alpha val="1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2"/>
          <p:cNvSpPr txBox="1">
            <a:spLocks noGrp="1"/>
          </p:cNvSpPr>
          <p:nvPr>
            <p:ph type="body" idx="1"/>
          </p:nvPr>
        </p:nvSpPr>
        <p:spPr>
          <a:xfrm>
            <a:off x="793661" y="2599509"/>
            <a:ext cx="4530898" cy="3639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2000"/>
              <a:t>Gmina Łopiennik Górny położona jest                 w środkowej części województwa lubelskiego, w północnej części powiatu krasnostawskiego. 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2000"/>
              <a:t>Gmina leży w makroregionie Wyżyna Lubelska i Polesie Wołyńskie. 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2000"/>
              <a:t>Na terenie gminy znajdują się liczne miejsca warte zobaczenia.</a:t>
            </a:r>
            <a:endParaRPr/>
          </a:p>
        </p:txBody>
      </p:sp>
      <p:pic>
        <p:nvPicPr>
          <p:cNvPr id="110" name="Google Shape;110;p2"/>
          <p:cNvPicPr preferRelativeResize="0"/>
          <p:nvPr/>
        </p:nvPicPr>
        <p:blipFill rotWithShape="1">
          <a:blip r:embed="rId3">
            <a:alphaModFix/>
          </a:blip>
          <a:srcRect l="5436" r="7558" b="-3"/>
          <a:stretch/>
        </p:blipFill>
        <p:spPr>
          <a:xfrm>
            <a:off x="5911532" y="2484255"/>
            <a:ext cx="5150277" cy="3714244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2"/>
          <p:cNvSpPr/>
          <p:nvPr/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3"/>
          <p:cNvSpPr txBox="1"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4000" b="1" i="1">
                <a:latin typeface="Calibri"/>
                <a:ea typeface="Calibri"/>
                <a:cs typeface="Calibri"/>
                <a:sym typeface="Calibri"/>
              </a:rPr>
              <a:t>Kościół p. w. św. Bartłomieja w Łopienniku Nadrzecznym</a:t>
            </a:r>
            <a:endParaRPr sz="4000" b="1" i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8" name="Google Shape;118;p3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 l="1220"/>
          <a:stretch/>
        </p:blipFill>
        <p:spPr>
          <a:xfrm>
            <a:off x="1" y="10"/>
            <a:ext cx="4657344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3"/>
          <p:cNvSpPr/>
          <p:nvPr/>
        </p:nvSpPr>
        <p:spPr>
          <a:xfrm>
            <a:off x="5297762" y="2374947"/>
            <a:ext cx="4243589" cy="18288"/>
          </a:xfrm>
          <a:custGeom>
            <a:avLst/>
            <a:gdLst/>
            <a:ahLst/>
            <a:cxnLst/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body" idx="1"/>
          </p:nvPr>
        </p:nvSpPr>
        <p:spPr>
          <a:xfrm>
            <a:off x="5297762" y="2706624"/>
            <a:ext cx="6251110" cy="3483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en-US" sz="2200"/>
              <a:t>Neogotycki kościół wybudowano w latach 1909 – 1912 na planie krzyża łacińskiego. Jego bryłę tworzą korpus, transept oraz prezbiterium. Nawy są czteroprzęsłowe rozdzielone ośmiobocznymi filarami. Od frontu kościoła wybudowano dwie wieże zakończone iglicami. 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en-US" sz="2200"/>
              <a:t>W czasie II wojny światowej podczas bombardowania zostały uszkodzone witraże.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en-US" sz="2200"/>
              <a:t>W 2012 roku w kaplicy bocznej umieszczono obraz                  i relikwie św. Jana Pawła II.</a:t>
            </a:r>
            <a:endParaRPr/>
          </a:p>
          <a:p>
            <a:pPr marL="228600" lvl="0" indent="-88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 sz="22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4"/>
          <p:cNvSpPr txBox="1"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 sz="3200" b="1" i="1"/>
              <a:t>Kościół p. w. Przemienienia Pańskiego w Borowicy</a:t>
            </a:r>
            <a:endParaRPr sz="3200" b="1" i="1"/>
          </a:p>
        </p:txBody>
      </p:sp>
      <p:grpSp>
        <p:nvGrpSpPr>
          <p:cNvPr id="127" name="Google Shape;127;p4"/>
          <p:cNvGrpSpPr/>
          <p:nvPr/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28" name="Google Shape;128;p4"/>
            <p:cNvSpPr/>
            <p:nvPr/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0" name="Google Shape;130;p4"/>
          <p:cNvSpPr/>
          <p:nvPr/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4"/>
          <p:cNvSpPr txBox="1">
            <a:spLocks noGrp="1"/>
          </p:cNvSpPr>
          <p:nvPr>
            <p:ph type="body" idx="1"/>
          </p:nvPr>
        </p:nvSpPr>
        <p:spPr>
          <a:xfrm>
            <a:off x="590719" y="2330505"/>
            <a:ext cx="4559425" cy="3979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2000"/>
              <a:t>Modrzewiowy kościół na planie kwadratu o ściętych narożach, zbudowany w latach 1779 – 1799. Zaprojektował go architekt króla Stanisława Augusta, Jakub Kubicki. Wewnątrz obiektu znajdują się kolumny doryckie z pnia modrzewiowego. 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2000"/>
              <a:t>W czasie II wojny światowej uszkodzeniu uległa jedna kolumna, w której nadal tkwi łuska pocisku. Świątynia ocalała także                        w 1944 roku, kiedy pożar trawił wieś.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2000"/>
              <a:t>Kościół wpisany jest na listę zabytków.</a:t>
            </a:r>
            <a:endParaRPr/>
          </a:p>
        </p:txBody>
      </p:sp>
      <p:sp>
        <p:nvSpPr>
          <p:cNvPr id="132" name="Google Shape;132;p4"/>
          <p:cNvSpPr/>
          <p:nvPr/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4"/>
          <p:cNvSpPr/>
          <p:nvPr/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dist="127000" dir="5400000" algn="t" rotWithShape="0">
              <a:srgbClr val="000000">
                <a:alpha val="1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4" name="Google Shape;134;p4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 t="9955" r="2" b="17341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20000">
        <p14:honeycomb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" name="Google Shape;140;p5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 r="5716"/>
          <a:stretch/>
        </p:blipFill>
        <p:spPr>
          <a:xfrm>
            <a:off x="3242695" y="10"/>
            <a:ext cx="8949307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5"/>
          <p:cNvSpPr/>
          <p:nvPr/>
        </p:nvSpPr>
        <p:spPr>
          <a:xfrm>
            <a:off x="-1" y="0"/>
            <a:ext cx="4455673" cy="6858000"/>
          </a:xfrm>
          <a:custGeom>
            <a:avLst/>
            <a:gdLst/>
            <a:ahLst/>
            <a:cxnLst/>
            <a:rect l="l" t="t" r="r" b="b"/>
            <a:pathLst>
              <a:path w="4455673" h="6858000" extrusionOk="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rgbClr val="D5D5D5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algn="l" rotWithShape="0">
              <a:srgbClr val="D8D8D8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5"/>
          <p:cNvSpPr/>
          <p:nvPr/>
        </p:nvSpPr>
        <p:spPr>
          <a:xfrm>
            <a:off x="0" y="0"/>
            <a:ext cx="4446529" cy="6858000"/>
          </a:xfrm>
          <a:custGeom>
            <a:avLst/>
            <a:gdLst/>
            <a:ahLst/>
            <a:cxnLst/>
            <a:rect l="l" t="t" r="r" b="b"/>
            <a:pathLst>
              <a:path w="4446529" h="6858000" extrusionOk="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5"/>
          <p:cNvSpPr txBox="1"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 sz="2800" b="1" i="1"/>
              <a:t>Kościół p. w. Matki Bożej Królowej Polski   w Żulinie</a:t>
            </a:r>
            <a:endParaRPr sz="2800" b="1" i="1"/>
          </a:p>
        </p:txBody>
      </p:sp>
      <p:sp>
        <p:nvSpPr>
          <p:cNvPr id="144" name="Google Shape;144;p5"/>
          <p:cNvSpPr/>
          <p:nvPr/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5"/>
          <p:cNvSpPr/>
          <p:nvPr/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5"/>
          <p:cNvSpPr txBox="1">
            <a:spLocks noGrp="1"/>
          </p:cNvSpPr>
          <p:nvPr>
            <p:ph type="body" idx="1"/>
          </p:nvPr>
        </p:nvSpPr>
        <p:spPr>
          <a:xfrm>
            <a:off x="371094" y="2718054"/>
            <a:ext cx="3438906" cy="3207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rPr lang="en-US" sz="1700"/>
              <a:t>Budynek kościoła jest drewniany. Składa się z nawy na planie krzyża gotyckiego, zakończonego prezbiterium oraz kruchty z dwoma pomieszczeniami. Nad kruchtą wznosi się wieża z iglicą na szczycie. Wejście od frontu osłania ganek. 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rPr lang="en-US" sz="1700"/>
              <a:t>Kościół został wpisany na listę zabytków. 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6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6"/>
          <p:cNvSpPr txBox="1"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None/>
            </a:pPr>
            <a:r>
              <a:rPr lang="en-US" sz="26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Kaplice p. w. Miłosierdzia Bożego w Dobryniowie oraz Kaplica p. w. św. Floriana w Majdanie Krzywskim</a:t>
            </a:r>
            <a:r>
              <a:rPr lang="en-US" sz="2600" b="1" i="1"/>
              <a:t>, które </a:t>
            </a:r>
            <a:r>
              <a:rPr lang="en-US" sz="26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powstały z inicjatywy ks. kan. Adolfa Bały w latach 80. XX wieku. </a:t>
            </a:r>
            <a:endParaRPr/>
          </a:p>
        </p:txBody>
      </p:sp>
      <p:sp>
        <p:nvSpPr>
          <p:cNvPr id="154" name="Google Shape;154;p6"/>
          <p:cNvSpPr/>
          <p:nvPr/>
        </p:nvSpPr>
        <p:spPr>
          <a:xfrm rot="10800000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6"/>
          <p:cNvSpPr/>
          <p:nvPr/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dist="127000" dir="5400000" algn="t" rotWithShape="0">
              <a:srgbClr val="000000">
                <a:alpha val="1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6" name="Google Shape;156;p6" descr="Obraz zawierający wewnątrz, malowanie, ołtarz&#10;&#10;Opis wygenerowany automatyczni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95666" y="2484255"/>
            <a:ext cx="4932548" cy="3714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6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4">
            <a:alphaModFix/>
          </a:blip>
          <a:srcRect r="9825" b="-1"/>
          <a:stretch/>
        </p:blipFill>
        <p:spPr>
          <a:xfrm>
            <a:off x="5983807" y="2484255"/>
            <a:ext cx="5005727" cy="3714244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6"/>
          <p:cNvSpPr/>
          <p:nvPr/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b="1" i="1"/>
              <a:t>Grota Matki Bożej Niepokalanego Serca w Łopienniku Nadrzecznym</a:t>
            </a:r>
            <a:endParaRPr/>
          </a:p>
        </p:txBody>
      </p:sp>
      <p:pic>
        <p:nvPicPr>
          <p:cNvPr id="164" name="Google Shape;164;p7" descr="Obraz zawierający drzewo, zewnętrzne, budynek, dom&#10;&#10;Opis wygenerowany automatyczni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122472" y="1832386"/>
            <a:ext cx="8377717" cy="4537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8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8"/>
          <p:cNvSpPr txBox="1">
            <a:spLocks noGrp="1"/>
          </p:cNvSpPr>
          <p:nvPr>
            <p:ph type="title"/>
          </p:nvPr>
        </p:nvSpPr>
        <p:spPr>
          <a:xfrm>
            <a:off x="7239014" y="354960"/>
            <a:ext cx="4282983" cy="1371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 sz="3200" b="1" i="1"/>
              <a:t>Zespół dworsko – parkowy w Kolonii Łopiennik Dolny</a:t>
            </a:r>
            <a:endParaRPr sz="3200" b="1" i="1"/>
          </a:p>
        </p:txBody>
      </p:sp>
      <p:sp>
        <p:nvSpPr>
          <p:cNvPr id="171" name="Google Shape;171;p8"/>
          <p:cNvSpPr/>
          <p:nvPr/>
        </p:nvSpPr>
        <p:spPr>
          <a:xfrm rot="5400000">
            <a:off x="554641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8"/>
          <p:cNvSpPr/>
          <p:nvPr/>
        </p:nvSpPr>
        <p:spPr>
          <a:xfrm>
            <a:off x="310234" y="354959"/>
            <a:ext cx="6184973" cy="5915212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dist="127000" dir="5400000" algn="t" rotWithShape="0">
              <a:srgbClr val="000000">
                <a:alpha val="1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3" name="Google Shape;173;p8"/>
          <p:cNvPicPr preferRelativeResize="0">
            <a:picLocks noGrp="1"/>
          </p:cNvPicPr>
          <p:nvPr>
            <p:ph type="body" idx="4"/>
          </p:nvPr>
        </p:nvPicPr>
        <p:blipFill rotWithShape="1">
          <a:blip r:embed="rId3">
            <a:alphaModFix/>
          </a:blip>
          <a:srcRect l="14987" r="8640" b="2"/>
          <a:stretch/>
        </p:blipFill>
        <p:spPr>
          <a:xfrm>
            <a:off x="576244" y="650494"/>
            <a:ext cx="5628018" cy="5324142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8"/>
          <p:cNvSpPr/>
          <p:nvPr/>
        </p:nvSpPr>
        <p:spPr>
          <a:xfrm flipH="1">
            <a:off x="7277786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8"/>
          <p:cNvSpPr txBox="1">
            <a:spLocks noGrp="1"/>
          </p:cNvSpPr>
          <p:nvPr>
            <p:ph type="body" idx="2"/>
          </p:nvPr>
        </p:nvSpPr>
        <p:spPr>
          <a:xfrm>
            <a:off x="7239012" y="2031101"/>
            <a:ext cx="4282984" cy="3511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1800"/>
              <a:t>Jest to przykład połączenia niedużej siedziby ziemiańskiej z parkiem położonym na stoku opadającym w kierunku przepływającej rzeki. Park został ukształtowany w połowie XIX wieku. Dotychczas czynny jest układ kwaterowy  w przebiegu alei lipowych i grabowych. Wpisany do rejestru zabytków.</a:t>
            </a:r>
            <a:endParaRPr/>
          </a:p>
          <a:p>
            <a:pPr marL="228600" lvl="0" indent="-114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/>
          </a:p>
          <a:p>
            <a:pPr marL="228600" lvl="0" indent="-114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/>
          </a:p>
        </p:txBody>
      </p:sp>
      <p:sp>
        <p:nvSpPr>
          <p:cNvPr id="176" name="Google Shape;176;p8"/>
          <p:cNvSpPr/>
          <p:nvPr/>
        </p:nvSpPr>
        <p:spPr>
          <a:xfrm rot="5400000">
            <a:off x="11677179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8000">
        <p:random/>
      </p:transition>
    </mc:Choice>
    <mc:Fallback>
      <p:transition spd="slow" advClick="0" advTm="18000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9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9"/>
          <p:cNvSpPr txBox="1"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</a:pPr>
            <a:r>
              <a:rPr lang="en-US" sz="4800" b="1" i="1"/>
              <a:t>Zespół dworsko – parkowy w Nowinach</a:t>
            </a:r>
            <a:endParaRPr sz="4800" b="1" i="1"/>
          </a:p>
        </p:txBody>
      </p:sp>
      <p:sp>
        <p:nvSpPr>
          <p:cNvPr id="183" name="Google Shape;183;p9"/>
          <p:cNvSpPr/>
          <p:nvPr/>
        </p:nvSpPr>
        <p:spPr>
          <a:xfrm rot="10800000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9"/>
          <p:cNvSpPr/>
          <p:nvPr/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139700" dist="127000" dir="5400000" algn="t" rotWithShape="0">
              <a:srgbClr val="000000">
                <a:alpha val="1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9"/>
          <p:cNvSpPr txBox="1">
            <a:spLocks noGrp="1"/>
          </p:cNvSpPr>
          <p:nvPr>
            <p:ph type="body" idx="1"/>
          </p:nvPr>
        </p:nvSpPr>
        <p:spPr>
          <a:xfrm>
            <a:off x="793661" y="2599509"/>
            <a:ext cx="4530898" cy="3639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2000"/>
              <a:t>Zespół powstał jako folwark wydzielony                            z dóbr ziemskich Krzywe ok. 1860 roku. Założono go jako regularny ogród lokowany na wzniesieniu. Dotrwał do czasów współczesnych bez znacznych przekształceń. Jest to cenny przykład tradycyjnego ogrodu kwaterowego dzielonego alejami i szpalerami drzew liściastych z zachowaniem cennych obiektów przyrodniczych ( lipa drobnolistna i leszczyna turecka) oraz                          z zachowaniem budynku dworu.</a:t>
            </a:r>
            <a:endParaRPr/>
          </a:p>
        </p:txBody>
      </p:sp>
      <p:pic>
        <p:nvPicPr>
          <p:cNvPr id="186" name="Google Shape;186;p9" descr="Obraz zawierający drzewo, zewnętrzne, trawa, dom&#10;&#10;Opis wygenerowany automatycznie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 l="1135" r="6651" b="-2"/>
          <a:stretch/>
        </p:blipFill>
        <p:spPr>
          <a:xfrm>
            <a:off x="5911532" y="2484255"/>
            <a:ext cx="5150277" cy="3714244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9"/>
          <p:cNvSpPr/>
          <p:nvPr/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 advClick="0" advTm="22000">
    <p:comb/>
  </p:transition>
</p:sld>
</file>

<file path=ppt/theme/theme1.xml><?xml version="1.0" encoding="utf-8"?>
<a:theme xmlns:a="http://schemas.openxmlformats.org/drawingml/2006/main" name="Motyw pakietu Office">
  <a:themeElements>
    <a:clrScheme name="Pakiet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707</Words>
  <Application>Microsoft Office PowerPoint</Application>
  <PresentationFormat>Panoramiczny</PresentationFormat>
  <Paragraphs>46</Paragraphs>
  <Slides>14</Slides>
  <Notes>14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14</vt:i4>
      </vt:variant>
    </vt:vector>
  </HeadingPairs>
  <TitlesOfParts>
    <vt:vector size="18" baseType="lpstr">
      <vt:lpstr>Algerian</vt:lpstr>
      <vt:lpstr>Arial</vt:lpstr>
      <vt:lpstr>Calibri</vt:lpstr>
      <vt:lpstr>Motyw pakietu Office</vt:lpstr>
      <vt:lpstr>Prezentacja programu PowerPoint</vt:lpstr>
      <vt:lpstr>GMINA ŁOPIENNIK GÓRNY</vt:lpstr>
      <vt:lpstr>Kościół p. w. św. Bartłomieja w Łopienniku Nadrzecznym</vt:lpstr>
      <vt:lpstr>Kościół p. w. Przemienienia Pańskiego w Borowicy</vt:lpstr>
      <vt:lpstr>Kościół p. w. Matki Bożej Królowej Polski   w Żulinie</vt:lpstr>
      <vt:lpstr>Kaplice p. w. Miłosierdzia Bożego w Dobryniowie oraz Kaplica p. w. św. Floriana w Majdanie Krzywskim, które powstały z inicjatywy ks. kan. Adolfa Bały w latach 80. XX wieku. </vt:lpstr>
      <vt:lpstr>Grota Matki Bożej Niepokalanego Serca w Łopienniku Nadrzecznym</vt:lpstr>
      <vt:lpstr>Zespół dworsko – parkowy w Kolonii Łopiennik Dolny</vt:lpstr>
      <vt:lpstr>Zespół dworsko – parkowy w Nowinach</vt:lpstr>
      <vt:lpstr>Zespół dworsko – parkowy w Olszance</vt:lpstr>
      <vt:lpstr>Kopiec w Łopienniku Górnym</vt:lpstr>
      <vt:lpstr>Kanał Wieprz - Krzna</vt:lpstr>
      <vt:lpstr>Starorzecze rzeki Wieprz w Borowicy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ZS</dc:creator>
  <cp:lastModifiedBy>ZS</cp:lastModifiedBy>
  <cp:revision>1</cp:revision>
  <dcterms:created xsi:type="dcterms:W3CDTF">2021-03-23T08:36:06Z</dcterms:created>
  <dcterms:modified xsi:type="dcterms:W3CDTF">2021-04-30T15:28:36Z</dcterms:modified>
</cp:coreProperties>
</file>