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3" r:id="rId15"/>
    <p:sldId id="274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FE48A-1D5A-4180-A549-42368BB758B4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A597-11B9-4207-9E71-FE2E829435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88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A597-11B9-4207-9E71-FE2E8294355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282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A597-11B9-4207-9E71-FE2E8294355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519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32A597-11B9-4207-9E71-FE2E8294355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0308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940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496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0675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8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87168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5432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0343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59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73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22609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48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B008A68-4E76-4362-B397-5118CBF12BCF}" type="datetimeFigureOut">
              <a:rPr lang="pl-PL" smtClean="0"/>
              <a:t>2020-12-04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7AFC764-0ABD-476E-AA46-81CACA43A73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481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59632" y="2492896"/>
            <a:ext cx="7175351" cy="1793167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/>
              <a:t>Aktualne przepisy MEN, GIS, BHP podczas zagrożenia wirusem SARS-CoV-2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l-PL" dirty="0" smtClean="0"/>
              <a:t>Izabela Rot</a:t>
            </a:r>
          </a:p>
          <a:p>
            <a:pPr algn="r"/>
            <a:r>
              <a:rPr lang="pl-PL" dirty="0" smtClean="0"/>
              <a:t>Katarzyna </a:t>
            </a:r>
            <a:r>
              <a:rPr lang="pl-PL" dirty="0" err="1" smtClean="0"/>
              <a:t>Dusińska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24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83568" y="404664"/>
            <a:ext cx="763284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9000" lvl="1">
              <a:spcBef>
                <a:spcPts val="561"/>
              </a:spcBef>
              <a:buClr>
                <a:srgbClr val="F0A22E"/>
              </a:buClr>
              <a:buSzPct val="70000"/>
            </a:pPr>
            <a:endParaRPr lang="pl-PL" b="0" strike="noStrike" spc="-1" dirty="0" smtClean="0">
              <a:latin typeface="Franklin Gothic Book" panose="020B0503020102020204" pitchFamily="34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Przy wejściu głównym należy umieścić numery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telefonów do właściwej miejscowo powiatowej stacji </a:t>
            </a:r>
            <a:r>
              <a:rPr lang="pl-PL" spc="-1" dirty="0" err="1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sanitarno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– epidemiologicznej.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Należy 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dopilnować aby dzieci/uczniowi myli ręce wodą z mydłem, szczególnie po przyjściu do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ośrodka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przed jedzeniem, po powrocie ze świeżeg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 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powietrza i po skorzystaniu z toalety.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nie nosić biżuterii na rękach poniżej łokcia nie można nosić żadnych pierścionków, zegarków, bransoletek, gdyż utrudniają one prawidłowe umycie, dezynfekcję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rąk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Pracownicy powinni być zaopatrzeni w indywidualne środki ochrony osobistej – jednorazowe rękawiczki, maseczki na nos i usta, a także fartuchy z długim rękawem.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 smtClean="0">
              <a:solidFill>
                <a:srgbClr val="4E3B30"/>
              </a:solidFill>
              <a:latin typeface="Franklin Gothic Book"/>
              <a:ea typeface="DejaVu Sans"/>
            </a:endParaRPr>
          </a:p>
          <a:p>
            <a:pPr marL="180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</a:pPr>
            <a:endParaRPr lang="pl-PL" b="0" strike="noStrike" spc="-1" dirty="0" smtClean="0">
              <a:solidFill>
                <a:srgbClr val="4E3B30"/>
              </a:solidFill>
              <a:latin typeface="Franklin Gothic Book"/>
              <a:ea typeface="DejaVu Sans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 smtClean="0">
              <a:latin typeface="Arial"/>
            </a:endParaRPr>
          </a:p>
          <a:p>
            <a:pPr marL="743040" lvl="1" indent="-28404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" charset="2"/>
              <a:buChar char=""/>
            </a:pPr>
            <a:endParaRPr lang="pl-PL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pl-PL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pl-PL" b="0" strike="noStrike" spc="-1" dirty="0">
              <a:latin typeface="Arial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4941168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9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836712"/>
            <a:ext cx="7776864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Jeśli 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 terenie szkoły uczniowie i pracownicy używają masek lub rękawiczek jednorazowych, należy zapewnić miejsca lub pojemniki do ich wyrzucenia.</a:t>
            </a:r>
            <a:endParaRPr lang="pl-PL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Korzystanie z posiłków powinno odbywać się w miejscach do tego przeznaczonych zapewniających prawidłowe warunki sanitarno-higieniczne, zgodnie z zaleceniami w czasie epidemii. 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Rekomenduje się spożywanie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posiłków 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przy stolikach z rówieśnikami z danej klasy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Nachlieli CLM"/>
                <a:cs typeface="Times New Roman" panose="02020603050405020304" pitchFamily="18" charset="0"/>
              </a:rPr>
              <a:t>/grupy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 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Zaleca się usuniecie dodatków (np. cukier, jednorazowe sztućce, wazoniki, serwetki) z obszaru sali jadalnej i wydawanie bezpośrednio przez obsługę. W stołówce nie zaleca się samoobsługi. Dania i produkty powinny być podawane przez osobę do tego wyznaczoną.</a:t>
            </a:r>
            <a:endParaRPr lang="pl-PL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501633"/>
            <a:ext cx="3081933" cy="227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1988840"/>
            <a:ext cx="7437512" cy="3456384"/>
          </a:xfrm>
        </p:spPr>
        <p:txBody>
          <a:bodyPr>
            <a:normAutofit/>
          </a:bodyPr>
          <a:lstStyle/>
          <a:p>
            <a:r>
              <a:rPr lang="pl-PL" sz="2400" b="1" strike="noStrike" cap="all" spc="-1" dirty="0" smtClean="0">
                <a:solidFill>
                  <a:srgbClr val="4E3B3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Postępowanie w przypadku podejrzenia zakażenia u pracownika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996952"/>
            <a:ext cx="4646290" cy="310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3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83568" y="999930"/>
            <a:ext cx="763284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Do pracy mogą przychodzić jedynie osoby, bez objawów chorobowych sugerujących infekcję dróg oddechowych oraz gdy domownicy nie przebywają na kwarantannie.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 miarę możliwości podczas organizowania pracy pracownikom powyżej 60. roku życia lub z istotnymi problemami zdrowotnymi, które zaliczają osobę do grupy tzw. podwyższonego ryzyka, należy zastosować rozwiązania minimalizujące ryzyko zakażenia (np. nieangażowanie w dyżury podczas przerw międzylekcyjnych, a w przypadku pracowników administracji w miarę możliwości praca zdalna).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 przypadku potwierdzonego zakażenia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SARS-CoV2, obszar 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 którym poruszał się i przebywał 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bezzwłocznie 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należy poddać gruntownemu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sprzątaniu.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Rekomenduje 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się ustalenie listy osób przebywających w tym samym czasie w miejscach, w których przebywała osoba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zakażona 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 zalecenie stosowania się do wytycznych Głównego Inspektora Sanitarnego 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spc="-1" dirty="0">
              <a:solidFill>
                <a:srgbClr val="4E3B30"/>
              </a:solidFill>
              <a:latin typeface="Franklin Gothic Book"/>
              <a:ea typeface="DejaVu Sans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 smtClean="0">
              <a:solidFill>
                <a:srgbClr val="4E3B30"/>
              </a:solidFill>
              <a:latin typeface="Franklin Gothic Book"/>
              <a:ea typeface="DejaVu Sans"/>
            </a:endParaRPr>
          </a:p>
          <a:p>
            <a:pPr marL="1800">
              <a:spcBef>
                <a:spcPts val="641"/>
              </a:spcBef>
              <a:buClr>
                <a:srgbClr val="F0A22E"/>
              </a:buClr>
              <a:buSzPct val="70000"/>
            </a:pPr>
            <a:endParaRPr lang="pl-PL" b="0" strike="noStrike" spc="-1" dirty="0" smtClean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5489434"/>
            <a:ext cx="3024336" cy="136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04856" cy="4680520"/>
          </a:xfrm>
        </p:spPr>
        <p:txBody>
          <a:bodyPr>
            <a:normAutofit/>
          </a:bodyPr>
          <a:lstStyle/>
          <a:p>
            <a:r>
              <a:rPr lang="pl-PL" b="1" strike="noStrike" cap="all" spc="-1" dirty="0" smtClean="0">
                <a:solidFill>
                  <a:srgbClr val="4E3B30"/>
                </a:solidFill>
                <a:ea typeface="DejaVu Sans"/>
              </a:rPr>
              <a:t> </a:t>
            </a:r>
            <a:r>
              <a:rPr lang="pl-PL" sz="2700" b="1" strike="noStrike" cap="all" spc="-1" dirty="0" smtClean="0">
                <a:solidFill>
                  <a:srgbClr val="4E3B3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Rekomendacje dotyczące organizacji zajęć rewalidacyjnych, rewalidacyjno-wychowawczych i wczesnego wspomagania rozwoju dziecka </a:t>
            </a:r>
            <a:endParaRPr lang="pl-PL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681028"/>
            <a:ext cx="5487634" cy="24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3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27584" y="1103107"/>
            <a:ext cx="75608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550" indent="-28575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Arial" panose="020B0604020202020204" pitchFamily="34" charset="0"/>
              <a:buChar char="•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Zajęcia te mogą być prowadzone w uzgodnieniu z organem prowadzącym jednostkę systemu oświaty, jej dyrektorem. Będą one miały charakter dobrowolny, a uczestnictwo w nich będzie zależało od decyzji rodziców dzieci i młodzieży. </a:t>
            </a:r>
          </a:p>
          <a:p>
            <a:pPr marL="287550" indent="-28575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panose="05000000000000000000" pitchFamily="2" charset="2"/>
              <a:buChar char="§"/>
            </a:pP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Brak wstępu na teren jednostki osób, których obecność nie jest konieczna do zapewnienia realizacji zajęć.</a:t>
            </a:r>
          </a:p>
          <a:p>
            <a:pPr marL="287550" indent="-28575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panose="05000000000000000000" pitchFamily="2" charset="2"/>
              <a:buChar char="§"/>
            </a:pP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 zajęciach nie mogą uczestniczyć osoby, które w ciągu ostatnich 14 dni miały kontakt z osobą chorą z powodu infekcji wywołanej </a:t>
            </a:r>
            <a:r>
              <a:rPr lang="pl-PL" spc="-1" dirty="0" err="1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koronawirusem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lub podejrzaną o zakażenie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  <a:endParaRPr lang="pl-PL" spc="-1" dirty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287550" indent="-28575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" panose="05000000000000000000" pitchFamily="2" charset="2"/>
              <a:buChar char="§"/>
            </a:pPr>
            <a:endParaRPr lang="pl-PL" spc="-1" dirty="0">
              <a:solidFill>
                <a:srgbClr val="4E3B30"/>
              </a:solidFill>
              <a:latin typeface="Franklin Gothic Book"/>
              <a:ea typeface="DejaVu San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645024"/>
            <a:ext cx="3707131" cy="259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940966"/>
          </a:xfrm>
        </p:spPr>
        <p:txBody>
          <a:bodyPr>
            <a:normAutofit fontScale="90000"/>
          </a:bodyPr>
          <a:lstStyle/>
          <a:p>
            <a:r>
              <a:rPr lang="pl-PL" b="0" strike="noStrike" spc="-1" dirty="0" smtClean="0">
                <a:latin typeface="Arial"/>
              </a:rPr>
              <a:t/>
            </a:r>
            <a:br>
              <a:rPr lang="pl-PL" b="0" strike="noStrike" spc="-1" dirty="0" smtClean="0">
                <a:latin typeface="Arial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575556" y="332656"/>
            <a:ext cx="8003232" cy="4565104"/>
          </a:xfrm>
        </p:spPr>
        <p:txBody>
          <a:bodyPr>
            <a:norm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z="1800" spc="-1" dirty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Ograniczenie kontaktów kadry niezaangażowanej w bezpośrednią pracę z dziećmi </a:t>
            </a:r>
            <a:endParaRPr lang="pl-PL" sz="1800" spc="-1" dirty="0" smtClean="0">
              <a:solidFill>
                <a:schemeClr val="tx1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z="1800" spc="-1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Ustalenie </a:t>
            </a:r>
            <a:r>
              <a:rPr lang="pl-PL" sz="1800" spc="-1" dirty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liczby uczestników zajęć w celu opracowania optymalnego sposobu organizacji pracy i zajęć</a:t>
            </a:r>
            <a:r>
              <a:rPr lang="pl-PL" sz="1800" spc="-1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  <a:endParaRPr lang="pl-PL" sz="1800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z="1800" spc="-1" dirty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 przypadku zajęć </a:t>
            </a:r>
            <a:r>
              <a:rPr lang="pl-PL" sz="1800" spc="-1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grupowych, </a:t>
            </a:r>
            <a:r>
              <a:rPr lang="pl-PL" sz="1800" spc="-1" dirty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grupa uczestników zajęć musi być dostosowana do potrzeb i możliwości </a:t>
            </a:r>
            <a:r>
              <a:rPr lang="pl-PL" sz="1800" spc="-1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dzieci </a:t>
            </a:r>
            <a:r>
              <a:rPr lang="pl-PL" sz="1800" spc="-1" dirty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przy uwzględnieniu konieczności zapewnienia bezpiecznych i higienicznych warunków realizacji zajęć. Zaleca się pracę indywidualną lub w małych grupach o stałym składzie</a:t>
            </a:r>
            <a:r>
              <a:rPr lang="pl-PL" sz="1800" spc="-1" dirty="0" smtClean="0">
                <a:solidFill>
                  <a:schemeClr val="tx1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z="18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przypadku, kiedy ze względu na brak zgody rodzica, bądź ryzyka wynikającego z charakteru zajęć lub zagrożenia zdrowotnego, czy braku możliwości zorganizowania zajęć w sposób zmniejszający ryzyko, należy kontynuować pracę z uczniami z wykorzystaniem metod i technik kształcenia na odległość. 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sz="1900" spc="-1" dirty="0">
              <a:latin typeface="Arial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221088"/>
            <a:ext cx="405839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5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w sytuacji gdy rodzic/opiekun chce wejść bez maseczki?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62032" y="1773238"/>
            <a:ext cx="5204161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764704"/>
            <a:ext cx="7633742" cy="3593591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Rodzic/Opiekun może wejść na teren Ośrodka wyłącznie z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przysłoniętymi nosem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ustami, jeśli nie chce założyć maseczki, należy zaproponować mu inną możliwość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osłonięcia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sobie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okolic twarzy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708920"/>
            <a:ext cx="3917429" cy="26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3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Czy rodzic/opiekun może wejść na teren ośrodka?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2060848"/>
            <a:ext cx="4408614" cy="33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7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ORGANIZACJA ZAJĘĆ W PLACÓWCE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179" y="2286000"/>
            <a:ext cx="5374355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4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8758" y="764704"/>
            <a:ext cx="7633742" cy="3593591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Tak, najlepiej po wcześniejszym uzgodnieniu z pracownikiem Ośrodka, zachowując wszystkie niezbędne zasady bezpieczeństwa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osłonięte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usta i nos,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zachowanie odpowiedniego dystansu, zdezynfekowane dłonie)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2822124"/>
            <a:ext cx="4608512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5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robić gdy widzimy, że dziecko w ośrodku jest osłabione, apatyczne ?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782" y="2286000"/>
            <a:ext cx="4131149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9632" y="764704"/>
            <a:ext cx="7633742" cy="3593591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Należy odizolować dziecko / ucznia w specjalnie przygotowanym pomieszczeniu, poinformować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rodziców aby przyjechali po dziecko,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gdy występują objawy mogące świadczyć o infekcji SARS- COV-2 zadzwonić do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stacji </a:t>
            </a:r>
            <a:r>
              <a:rPr lang="pl-P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sanitarno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epidemiologicznej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stosować się do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jej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zaleceń.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780928"/>
            <a:ext cx="4002021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8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robić, gdy podejrzewamy, że rodzic/opiekun dziecka może być zarażony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koronawirusem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052" y="2286000"/>
            <a:ext cx="6250608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764704"/>
            <a:ext cx="7633742" cy="3593591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ośrodka dziecko/ucznia może przyprowadzić tylko zdrowa osoba, jeśli zauważamy, że rodzic/opiekun ma objawy </a:t>
            </a:r>
            <a:r>
              <a:rPr lang="pl-PL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koronawirusa</a:t>
            </a:r>
            <a:r>
              <a:rPr lang="pl-P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(gorączka, wyraźna infekcja dróg oddechowych) możemy w tym dniu nie przyjąć dziecka do Ośrodka powołując się na zasady bezpieczeństwa.</a:t>
            </a:r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3140968"/>
            <a:ext cx="4690492" cy="312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Dziękujemy za uwagę </a:t>
            </a:r>
            <a:r>
              <a:rPr lang="pl-P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l-PL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2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>
            <a:spLocks noChangeAspect="1"/>
          </p:cNvSpPr>
          <p:nvPr/>
        </p:nvSpPr>
        <p:spPr>
          <a:xfrm>
            <a:off x="755576" y="166719"/>
            <a:ext cx="7632848" cy="34470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Należy zaplanować i przeprowadzić szkolenia dla kadry z zasad bezpieczeństwa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  <a:endParaRPr lang="pl-PL" b="0" strike="noStrike" spc="-1" dirty="0" smtClean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Do Ośrodka może uczęszczać uczeń bez objawów chorobowych sugerujących infekcję dróg oddechowych, gorączkę 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Uczniowie i dzieci w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przedszkolu 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mogą być przyprowadzani do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Ośrodka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i z niego odbierani przez osoby zdrowe.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Jeśli w domu przebywa osoba w izolacji w warunkach domowych, nie wolno przyprowadzać dziecka do ośrodka.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Zapewnienie dzieciom i młodzieży bezpłatnego dowozu i opieki do przedszkola, szkoły, placówki systemu oświaty odbywa się na zasadach obowiązujących w transporcie publicznym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Urząd Gminy Strumie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624" y="4077072"/>
            <a:ext cx="48768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7704856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Wszystkim wchodzącym do budynku ośrodka należy umożliwić skorzystanie z płynu do dezynfekcji rąk, który powinien znajdować się przy wejściu do budynku, wraz z instrukcją użycia.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78D35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Opiekunowie odprowadzający dzieci do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ośrodka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mogą wchodzić do przestrzeni wspólnej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budynku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zachowując zasady: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Arial"/>
              <a:buChar char="•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1 opiekun z dzieckiem/dziećmi,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Arial"/>
              <a:buChar char="•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dystansu od kolejnego opiekuna z dzieckiem/dziećmi min. 1,5 m,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Arial"/>
              <a:buChar char="•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dystansu od pracowników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ośrodka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min. 1,5 m,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Arial"/>
              <a:buChar char="•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opiekunowie powinni przestrzegać obowiązujących przepisów prawa związanych z bezpieczeństwem zdrowotnym (m.in. stosować środki ochronne: osłona ust i nosa, rękawiczki jednorazowe lub dezynfekcja rąk). 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Należy ograniczyć przebywanie w placówce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Nachlieli CLM"/>
                <a:cs typeface="Times New Roman" panose="02020603050405020304" pitchFamily="18" charset="0"/>
              </a:rPr>
              <a:t> 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osób z zewnątrz do niezbędnego minimum 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Należy zapewnić sposoby szybkiej, skutecznej komunikacji z opiekunami ucznia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Nachlieli CLM"/>
                <a:cs typeface="Times New Roman" panose="02020603050405020304" pitchFamily="18" charset="0"/>
              </a:rPr>
              <a:t>/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dziecka.</a:t>
            </a:r>
            <a:endParaRPr lang="pl-PL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 smtClean="0">
              <a:latin typeface="Arial"/>
            </a:endParaRPr>
          </a:p>
          <a:p>
            <a:pPr marL="287550" indent="-285750">
              <a:lnSpc>
                <a:spcPct val="100000"/>
              </a:lnSpc>
              <a:spcBef>
                <a:spcPts val="641"/>
              </a:spcBef>
              <a:buClr>
                <a:schemeClr val="accent6">
                  <a:lumMod val="60000"/>
                  <a:lumOff val="40000"/>
                </a:schemeClr>
              </a:buClr>
              <a:buSzPct val="80000"/>
              <a:buFont typeface="Calibri" panose="020F0502020204030204" pitchFamily="34" charset="0"/>
              <a:buChar char="х"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9519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73494" y="764704"/>
            <a:ext cx="813690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Rekomenduje się posiadanie termometru bezdotykowego (co najmniej 1 termometr dla szkoły) i dezynfekowanie go po użyciu w danej grupie. </a:t>
            </a:r>
            <a:endParaRPr lang="pl-PL" spc="-1" dirty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Nachlieli CLM"/>
                <a:cs typeface="Times New Roman" panose="02020603050405020304" pitchFamily="18" charset="0"/>
              </a:rPr>
              <a:t>Należy uzyskać zgodę rodziców, opiekunów dziecka/ucznia na pomiar temperatury.</a:t>
            </a: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 przypadku zaobserwowania u ucznia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Nachlieli CLM"/>
                <a:cs typeface="Times New Roman" panose="02020603050405020304" pitchFamily="18" charset="0"/>
              </a:rPr>
              <a:t>/dziecka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objawów mogących wskazywać na infekcję dróg oddechowych, w tym w szczególności gorączkę, kaszel, należy odizolować ucznia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Nachlieli CLM"/>
                <a:cs typeface="Times New Roman" panose="02020603050405020304" pitchFamily="18" charset="0"/>
              </a:rPr>
              <a:t>/dziecko 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 odrębnym pomieszczeniu lub wyznaczonym miejscu, zapewniając min. 2 m odległości od innych osób, i niezwłocznie powiadomić rodziców/opiekunów o konieczności odebrania go z placówki. </a:t>
            </a: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Grupa dzieci/uczniów w placówce wraz z opiekunem powinna przebywać w wyznaczonej i stałej sali.</a:t>
            </a: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Zaleca się aby do grupy dzieci przyporządkowani byli, w miarę możliwości organizacyjnych, ci sami opiekunowie.</a:t>
            </a: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>
              <a:latin typeface="Arial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4437112"/>
            <a:ext cx="2563763" cy="256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3" y="548680"/>
            <a:ext cx="813690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Rekomenduje się taką organizację pracy, która umożliwi zachowanie dystansu między osobami przebywającymi na terenie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ośrodka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oraz unikanie częstej zmiany pomieszczeń, w których odbywają się zajęcia.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Nauczyciele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powinni zachować dystans społeczny między sobą, w każdej przestrzeni podmiotu wynoszący minimum 1,5 m. 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 smtClean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pl-PL" b="0" strike="noStrike" spc="-1" dirty="0">
              <a:latin typeface="Arial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636912"/>
            <a:ext cx="7014355" cy="36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5" y="620688"/>
            <a:ext cx="755240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Obowiązują ogólne zasady higieny: częste mycie rąk (po przyjściu do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placówki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należy bezzwłocznie umyć ręce), ochrona podczas kichania i kaszlu oraz unikanie dotykania oczu, nosa i ust.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Należy utrzymywać w czystości sale zajęć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,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pomieszczenia </a:t>
            </a:r>
            <a:r>
              <a:rPr lang="pl-PL" spc="-1" dirty="0" err="1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sanitarno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-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higieniczne, ciągi komunikacyjne, dezynfekować powierzchnie dotykowe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 – 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poręcze, klamki 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i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powierzchnie płaskie, 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 tym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blaty 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 salach i w pomieszczeniach spożywania posiłków, </a:t>
            </a:r>
            <a:r>
              <a:rPr lang="pl-PL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klawiatury, włączniki. </a:t>
            </a:r>
            <a:endParaRPr lang="pl-PL" spc="-1" dirty="0"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Przedmioty i sprzęty znajdujące się w sali, których nie można skutecznie umyć, uprać lub dezynfekować, należy usunąć lub uniemożliwić do nich dostęp. Przybory do ćwiczeń (piłki, skakanki, obręcze itp.) wykorzystywane podczas zajęć należy czyścić lub dezynfekować.</a:t>
            </a: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Uczeń posiada własne przybory i podręczniki, które w czasie zajęć mogą znajdować się na jego stoliku szkolnym, w tornistrze lub we własnej szafce, jeżeli szkoła posiada szafki. Uczniowie nie powinni wymieniać się przyborami szkolnymi między sobą</a:t>
            </a:r>
            <a:r>
              <a:rPr lang="pl-PL" spc="-1" dirty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.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4797152"/>
            <a:ext cx="3119420" cy="19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98781" y="260648"/>
            <a:ext cx="76428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Należy wietrzyć sale, części wspólne (korytarze) co najmniej raz na godzinę, w czasie przerwy, a w razie potrzeby także w czasie zajęć.</a:t>
            </a: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Ważne jest ścisłe przestrzeganie czasu niezbędnego do wywietrzenia dezynfekowanych pomieszczeń i przedmiotów, tak aby uczniowie/dzieci nie byli narażeni na wdychanie oparów środków służących do dezynfekcji</a:t>
            </a:r>
            <a:r>
              <a:rPr lang="pl-PL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Zaleca się korzystanie przez uczniów z boiska szkolnego oraz pobyt na świeżym powietrzu na terenie szkoły, w tym w czasie przerw.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Podczas realizacji zajęć, w tym zajęć z wychowania fizycznego i sportowych, w których nie można zachować dystansu, należy ograniczyć ćwiczenia i gry kontaktowe.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W przypadku korzystania przez grupę z placu zabaw poza terenem przedszkola zaleca się korzystanie z niego przez dzieci z jednej grupy, po uprzednim czyszczeniu przy użyciu detergentu lub dezynfekowanie sprzętów, przedmiotów, do których dzieci będą miały dostęp.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 smtClean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 smtClean="0">
              <a:latin typeface="Arial"/>
            </a:endParaRPr>
          </a:p>
          <a:p>
            <a:pPr marL="180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</a:pPr>
            <a:endParaRPr lang="pl-PL" b="0" strike="noStrike" spc="-1" dirty="0" smtClean="0">
              <a:latin typeface="Arial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>
              <a:latin typeface="Arial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5013176"/>
            <a:ext cx="3337587" cy="16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09600" y="413658"/>
            <a:ext cx="785083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Jeżeli jest taka możliwość, należy udostępnić uczniom w szatni co drugi boks lub wprowadzić różne godziny przychodzenia uczniów do szkoły, umieścić środek do dezynfekcji rąk przy wejściu do szatni.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Personel kuchenny i pracownicy administracji oraz obsługi sprzątającej powinni ograniczyć kontakty z uczniami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Nachlieli CLM"/>
                <a:cs typeface="Times New Roman" panose="02020603050405020304" pitchFamily="18" charset="0"/>
              </a:rPr>
              <a:t>/dziećmi  </a:t>
            </a: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oraz nauczycielami i osobami opiekującymi się dziećmi.</a:t>
            </a:r>
          </a:p>
          <a:p>
            <a:pPr marL="343080" indent="-341280"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pl-PL" b="0" strike="noStrike" spc="-1" dirty="0" smtClean="0"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Należy ustalić i upowszechnić zasady korzystania z biblioteki szkolnej oraz godziny jej pracy, uwzględniając konieczny okres 2 dni kwarantanny dla książek i innych materiałów przechowywanych w bibliotekach.</a:t>
            </a:r>
            <a:endParaRPr lang="pl-PL" b="0" strike="noStrike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endParaRPr lang="pl-PL" b="0" strike="noStrike" spc="-1" dirty="0" smtClean="0">
              <a:latin typeface="Arial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3284984"/>
            <a:ext cx="3001516" cy="30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1932</TotalTime>
  <Words>999</Words>
  <Application>Microsoft Office PowerPoint</Application>
  <PresentationFormat>Pokaz na ekranie (4:3)</PresentationFormat>
  <Paragraphs>80</Paragraphs>
  <Slides>25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6" baseType="lpstr">
      <vt:lpstr>Arial</vt:lpstr>
      <vt:lpstr>Calibri</vt:lpstr>
      <vt:lpstr>DejaVu Sans</vt:lpstr>
      <vt:lpstr>Franklin Gothic Book</vt:lpstr>
      <vt:lpstr>Gill Sans MT</vt:lpstr>
      <vt:lpstr>Impact</vt:lpstr>
      <vt:lpstr>Nachlieli CLM</vt:lpstr>
      <vt:lpstr>Times New Roman</vt:lpstr>
      <vt:lpstr>Wingdings</vt:lpstr>
      <vt:lpstr>Wingdings 2</vt:lpstr>
      <vt:lpstr>Badge</vt:lpstr>
      <vt:lpstr>Aktualne przepisy MEN, GIS, BHP podczas zagrożenia wirusem SARS-CoV-2 </vt:lpstr>
      <vt:lpstr>ORGANIZACJA ZAJĘĆ W PLACÓWCE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Postępowanie w przypadku podejrzenia zakażenia u pracownika</vt:lpstr>
      <vt:lpstr>Prezentacja programu PowerPoint</vt:lpstr>
      <vt:lpstr> Rekomendacje dotyczące organizacji zajęć rewalidacyjnych, rewalidacyjno-wychowawczych i wczesnego wspomagania rozwoju dziecka </vt:lpstr>
      <vt:lpstr>Prezentacja programu PowerPoint</vt:lpstr>
      <vt:lpstr> </vt:lpstr>
      <vt:lpstr>Co w sytuacji gdy rodzic/opiekun chce wejść bez maseczki?</vt:lpstr>
      <vt:lpstr>Prezentacja programu PowerPoint</vt:lpstr>
      <vt:lpstr>Czy rodzic/opiekun może wejść na teren ośrodka?</vt:lpstr>
      <vt:lpstr>Prezentacja programu PowerPoint</vt:lpstr>
      <vt:lpstr>Co robić gdy widzimy, że dziecko w ośrodku jest osłabione, apatyczne ?</vt:lpstr>
      <vt:lpstr>Prezentacja programu PowerPoint</vt:lpstr>
      <vt:lpstr>Co robić, gdy podejrzewamy, że rodzic/opiekun dziecka może być zarażony koronawirusem?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Aktualne przepisy MEN, GIS, BHP podczas zagrożenia wirusem SARS-CoV2</dc:title>
  <dc:creator>dell</dc:creator>
  <cp:lastModifiedBy>kasia2</cp:lastModifiedBy>
  <cp:revision>119</cp:revision>
  <dcterms:created xsi:type="dcterms:W3CDTF">2020-11-24T15:24:13Z</dcterms:created>
  <dcterms:modified xsi:type="dcterms:W3CDTF">2020-12-04T07:54:06Z</dcterms:modified>
</cp:coreProperties>
</file>