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3" r:id="rId4"/>
    <p:sldId id="264" r:id="rId5"/>
    <p:sldId id="265" r:id="rId6"/>
    <p:sldId id="283" r:id="rId7"/>
    <p:sldId id="269" r:id="rId8"/>
    <p:sldId id="275" r:id="rId9"/>
    <p:sldId id="271" r:id="rId10"/>
    <p:sldId id="279" r:id="rId11"/>
    <p:sldId id="280" r:id="rId12"/>
    <p:sldId id="277" r:id="rId13"/>
    <p:sldId id="281" r:id="rId14"/>
    <p:sldId id="278" r:id="rId15"/>
    <p:sldId id="284" r:id="rId16"/>
    <p:sldId id="285" r:id="rId17"/>
    <p:sldId id="286" r:id="rId18"/>
    <p:sldId id="287" r:id="rId19"/>
    <p:sldId id="288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B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075C-56B9-42BB-BBEF-1B1E4B6830D6}" type="datetimeFigureOut">
              <a:rPr lang="de-DE" smtClean="0"/>
              <a:t>06.04.2020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51D6-5C71-4F6D-8D32-CFE3F8F681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0979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075C-56B9-42BB-BBEF-1B1E4B6830D6}" type="datetimeFigureOut">
              <a:rPr lang="de-DE" smtClean="0"/>
              <a:t>06.04.2020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51D6-5C71-4F6D-8D32-CFE3F8F681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1957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075C-56B9-42BB-BBEF-1B1E4B6830D6}" type="datetimeFigureOut">
              <a:rPr lang="de-DE" smtClean="0"/>
              <a:t>06.04.2020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51D6-5C71-4F6D-8D32-CFE3F8F681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497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075C-56B9-42BB-BBEF-1B1E4B6830D6}" type="datetimeFigureOut">
              <a:rPr lang="de-DE" smtClean="0"/>
              <a:t>06.04.2020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51D6-5C71-4F6D-8D32-CFE3F8F681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655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075C-56B9-42BB-BBEF-1B1E4B6830D6}" type="datetimeFigureOut">
              <a:rPr lang="de-DE" smtClean="0"/>
              <a:t>06.04.2020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51D6-5C71-4F6D-8D32-CFE3F8F681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717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075C-56B9-42BB-BBEF-1B1E4B6830D6}" type="datetimeFigureOut">
              <a:rPr lang="de-DE" smtClean="0"/>
              <a:t>06.04.2020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51D6-5C71-4F6D-8D32-CFE3F8F681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7388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075C-56B9-42BB-BBEF-1B1E4B6830D6}" type="datetimeFigureOut">
              <a:rPr lang="de-DE" smtClean="0"/>
              <a:t>06.04.2020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51D6-5C71-4F6D-8D32-CFE3F8F681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2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075C-56B9-42BB-BBEF-1B1E4B6830D6}" type="datetimeFigureOut">
              <a:rPr lang="de-DE" smtClean="0"/>
              <a:t>06.04.2020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51D6-5C71-4F6D-8D32-CFE3F8F681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1662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075C-56B9-42BB-BBEF-1B1E4B6830D6}" type="datetimeFigureOut">
              <a:rPr lang="de-DE" smtClean="0"/>
              <a:t>06.04.2020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51D6-5C71-4F6D-8D32-CFE3F8F681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1073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075C-56B9-42BB-BBEF-1B1E4B6830D6}" type="datetimeFigureOut">
              <a:rPr lang="de-DE" smtClean="0"/>
              <a:t>06.04.2020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51D6-5C71-4F6D-8D32-CFE3F8F681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969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075C-56B9-42BB-BBEF-1B1E4B6830D6}" type="datetimeFigureOut">
              <a:rPr lang="de-DE" smtClean="0"/>
              <a:t>06.04.2020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51D6-5C71-4F6D-8D32-CFE3F8F681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876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7075C-56B9-42BB-BBEF-1B1E4B6830D6}" type="datetimeFigureOut">
              <a:rPr lang="de-DE" smtClean="0"/>
              <a:t>06.04.2020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F51D6-5C71-4F6D-8D32-CFE3F8F681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14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694642" y="808218"/>
            <a:ext cx="9118501" cy="16546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de-DE" sz="5400" b="1" dirty="0"/>
              <a:t>„EU-</a:t>
            </a:r>
            <a:r>
              <a:rPr lang="de-DE" sz="5400" b="1" dirty="0" err="1"/>
              <a:t>Mercosur</a:t>
            </a:r>
            <a:r>
              <a:rPr lang="de-DE" sz="5400" b="1" dirty="0"/>
              <a:t> </a:t>
            </a:r>
            <a:r>
              <a:rPr lang="de-DE" sz="5400" b="1" dirty="0" err="1"/>
              <a:t>trade</a:t>
            </a:r>
            <a:r>
              <a:rPr lang="de-DE" sz="5400" b="1" dirty="0"/>
              <a:t> </a:t>
            </a:r>
            <a:r>
              <a:rPr lang="de-DE" sz="5400" b="1" dirty="0" err="1"/>
              <a:t>agreement</a:t>
            </a:r>
            <a:r>
              <a:rPr lang="de-DE" sz="5400" b="1" dirty="0"/>
              <a:t>“</a:t>
            </a:r>
            <a:endParaRPr lang="de-DE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7377">
            <a:off x="-799917" y="2555981"/>
            <a:ext cx="10696138" cy="6016576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949371"/>
            <a:ext cx="12192000" cy="1908629"/>
          </a:xfrm>
          <a:gradFill>
            <a:gsLst>
              <a:gs pos="0">
                <a:srgbClr val="01B4D0">
                  <a:alpha val="18000"/>
                </a:srgbClr>
              </a:gs>
              <a:gs pos="80000">
                <a:schemeClr val="bg1">
                  <a:lumMod val="95000"/>
                </a:schemeClr>
              </a:gs>
              <a:gs pos="30000">
                <a:schemeClr val="accent4">
                  <a:lumMod val="20000"/>
                  <a:lumOff val="80000"/>
                </a:schemeClr>
              </a:gs>
              <a:gs pos="49000">
                <a:srgbClr val="01B4D0">
                  <a:lumMod val="64000"/>
                  <a:lumOff val="36000"/>
                </a:srgb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effectLst/>
        </p:spPr>
        <p:txBody>
          <a:bodyPr>
            <a:noAutofit/>
          </a:bodyPr>
          <a:lstStyle/>
          <a:p>
            <a:pPr algn="ctr"/>
            <a:r>
              <a:rPr lang="de-DE" sz="4800" i="1" dirty="0">
                <a:latin typeface="+mn-lt"/>
              </a:rPr>
              <a:t>Chancen und Risiken der weltweit größten Freihandelszone mit Fokus auf Deutschland, Polen und der Slowakei</a:t>
            </a:r>
          </a:p>
        </p:txBody>
      </p:sp>
    </p:spTree>
    <p:extLst>
      <p:ext uri="{BB962C8B-B14F-4D97-AF65-F5344CB8AC3E}">
        <p14:creationId xmlns:p14="http://schemas.microsoft.com/office/powerpoint/2010/main" val="1232204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Meine Forschungsfragen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47700" y="1485900"/>
            <a:ext cx="102679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/>
              <a:t>Warum wird seitens der EU an dem Abkommen festgehalten, obwohl die London School </a:t>
            </a:r>
            <a:r>
              <a:rPr lang="de-DE" sz="3200" dirty="0" err="1"/>
              <a:t>of</a:t>
            </a:r>
            <a:r>
              <a:rPr lang="de-DE" sz="3200" dirty="0"/>
              <a:t> Economics herausgefunden hat, dass sich das Abkommen für die EU kaum rechnet?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108428" y="3835658"/>
            <a:ext cx="9140722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3200" dirty="0"/>
              <a:t>„Frühere Handelsabkommen, wie z.B. das Abkommen mit Südkorea, haben bewiesen, dass äußerst positive Auswirkungen für die EU zu erwarten sind.“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3548003"/>
            <a:ext cx="2460728" cy="24607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17818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Meine Forschungsfragen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47700" y="1485900"/>
            <a:ext cx="10267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/>
              <a:t>Wie müsste das Abkommen verbessert werden, um die Einhaltung des Pariser Klimaschutzabkommens zu garantieren und die Entwaldung zu stoppen? 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296019" y="3482069"/>
            <a:ext cx="9404419" cy="20621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„Die Liberalisierung der Agrarmärkte muss gestrichen werden“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„Bei Umweltverstößen müssen durchsetzbare Sanktionen möglich sein“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5882" r="27870" b="-567"/>
          <a:stretch/>
        </p:blipFill>
        <p:spPr>
          <a:xfrm>
            <a:off x="838200" y="3284212"/>
            <a:ext cx="2457819" cy="24578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9638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Meine Forschungsfragen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47700" y="1485900"/>
            <a:ext cx="10267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/>
              <a:t>Wie müsste das Abkommen verbessert werden, um die Einhaltung des Pariser Klimaschutzabkommens zu garantieren und die Entwaldung zu stoppen? 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394178" y="3654982"/>
            <a:ext cx="9140722" cy="20621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3200" dirty="0"/>
              <a:t>„Die rechtlich verbindlichen Bestimmungen im Nachhaltigkeitskapitel können bereits in einem dialogorientierten Durchsetzungsmechanismus eingefordert werden.“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48003"/>
            <a:ext cx="2460728" cy="24607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46969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Meine Forschungsfragen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47700" y="1485900"/>
            <a:ext cx="10267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/>
              <a:t>Darf man den Handelspartner (</a:t>
            </a:r>
            <a:r>
              <a:rPr lang="de-DE" sz="3200" dirty="0" err="1"/>
              <a:t>Mercosur</a:t>
            </a:r>
            <a:r>
              <a:rPr lang="de-DE" sz="3200" dirty="0"/>
              <a:t>) mithilfe von Sanktionen zu einem nachhaltigen, umweltfreundlichen Verhalten zwingen?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296019" y="3958319"/>
            <a:ext cx="8895981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3200" dirty="0"/>
              <a:t>„Es reicht nicht aus, den Inhalt des Handelsabkommens nur als diplomatisches Instrument einzusetzen.“</a:t>
            </a:r>
            <a:endParaRPr lang="de-DE" sz="2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5882" r="27870" b="-567"/>
          <a:stretch/>
        </p:blipFill>
        <p:spPr>
          <a:xfrm>
            <a:off x="838200" y="3668488"/>
            <a:ext cx="2457819" cy="24578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8723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Meine Forschungsfragen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47700" y="1485900"/>
            <a:ext cx="10267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/>
              <a:t>Darf man den Handelspartner (</a:t>
            </a:r>
            <a:r>
              <a:rPr lang="de-DE" sz="3200" dirty="0" err="1"/>
              <a:t>Mercosur</a:t>
            </a:r>
            <a:r>
              <a:rPr lang="de-DE" sz="3200" dirty="0"/>
              <a:t>) mithilfe von Sanktionen zu einem nachhaltigen, umweltfreundlichen Verhalten zwingen?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394178" y="4176335"/>
            <a:ext cx="8797822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3200" dirty="0"/>
              <a:t>„ Wir Europäer können kein Land der Welt zu etwas zwingen können, was es selbst nicht möchte. „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48003"/>
            <a:ext cx="2460728" cy="24607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93261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073908">
            <a:off x="9232672" y="3139732"/>
            <a:ext cx="2984952" cy="533939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Wie geht es weiter?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200150" y="2190750"/>
            <a:ext cx="109918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/>
              <a:t>Das Abkommen muss in alle EU – Sprachen übersetzt werden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/>
              <a:t>Jedes einzelne EU-Mitgliedsland muss dem Abkommen zustimmen. </a:t>
            </a:r>
          </a:p>
        </p:txBody>
      </p:sp>
    </p:spTree>
    <p:extLst>
      <p:ext uri="{BB962C8B-B14F-4D97-AF65-F5344CB8AC3E}">
        <p14:creationId xmlns:p14="http://schemas.microsoft.com/office/powerpoint/2010/main" val="2924933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Abbildungsverzeichnis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0500" y="1466850"/>
            <a:ext cx="11525250" cy="561975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sz="6400" u="sng" dirty="0"/>
              <a:t>Abbildung 1, Südamerika Karte: </a:t>
            </a:r>
            <a:endParaRPr lang="de-DE" sz="6400" dirty="0"/>
          </a:p>
          <a:p>
            <a:pPr marL="0" indent="0">
              <a:buNone/>
            </a:pPr>
            <a:r>
              <a:rPr lang="de-DE" sz="6400" dirty="0"/>
              <a:t>https://stock.adobe.com/de/images/mercosur-memebers-with-national-flags-on-blue-political-globe-3d-illustration-isolated-on-white-background/233277228?prev_url=detail</a:t>
            </a:r>
          </a:p>
          <a:p>
            <a:pPr marL="0" indent="0">
              <a:buNone/>
            </a:pPr>
            <a:r>
              <a:rPr lang="de-DE" sz="6400" dirty="0"/>
              <a:t> </a:t>
            </a:r>
          </a:p>
          <a:p>
            <a:pPr marL="0" indent="0">
              <a:buNone/>
            </a:pPr>
            <a:r>
              <a:rPr lang="de-DE" sz="6400" u="sng" dirty="0"/>
              <a:t>Abbildung 2, EU Karte:</a:t>
            </a:r>
            <a:endParaRPr lang="de-DE" sz="6400" dirty="0"/>
          </a:p>
          <a:p>
            <a:pPr marL="0" indent="0">
              <a:buNone/>
            </a:pPr>
            <a:r>
              <a:rPr lang="de-DE" sz="6400" dirty="0"/>
              <a:t>https://stock.adobe.com/de/images/europa/25045338?prev_url=detail</a:t>
            </a:r>
          </a:p>
          <a:p>
            <a:pPr marL="0" indent="0">
              <a:buNone/>
            </a:pPr>
            <a:r>
              <a:rPr lang="de-DE" sz="6400" dirty="0"/>
              <a:t> </a:t>
            </a:r>
          </a:p>
          <a:p>
            <a:pPr marL="0" indent="0">
              <a:buNone/>
            </a:pPr>
            <a:r>
              <a:rPr lang="de-DE" sz="6400" u="sng" dirty="0"/>
              <a:t>Abbildung 3, </a:t>
            </a:r>
            <a:r>
              <a:rPr lang="de-DE" sz="6400" u="sng" dirty="0" err="1"/>
              <a:t>Mercosur</a:t>
            </a:r>
            <a:r>
              <a:rPr lang="de-DE" sz="6400" u="sng" dirty="0"/>
              <a:t> Einigung</a:t>
            </a:r>
            <a:endParaRPr lang="de-DE" sz="6400" dirty="0"/>
          </a:p>
          <a:p>
            <a:pPr marL="0" indent="0">
              <a:buNone/>
            </a:pPr>
            <a:r>
              <a:rPr lang="de-DE" sz="6400" dirty="0"/>
              <a:t>https://s14-eu5.startpage.com/cgi-bin/serveimage?url=https%3A%2F%2Fencrypted-tbn0.gstatic.com%2Fimages%3Fq%3Dtbn%3AANd9GcR2rbIvzGZ-6QDGLGYyQD6gxASP2YaT5zy6pdfm_lMPPlIAl4GX%26s&amp;sp=d3f053babb09eb10e5198c6d6f79e34e&amp;anticache=410462</a:t>
            </a:r>
          </a:p>
          <a:p>
            <a:pPr marL="0" indent="0">
              <a:buNone/>
            </a:pPr>
            <a:r>
              <a:rPr lang="de-DE" sz="6400" dirty="0"/>
              <a:t> </a:t>
            </a:r>
          </a:p>
          <a:p>
            <a:pPr marL="0" indent="0">
              <a:buNone/>
            </a:pPr>
            <a:r>
              <a:rPr lang="de-DE" sz="6400" u="sng" dirty="0"/>
              <a:t>Abbildung 4, G20 Gipfel Osaka</a:t>
            </a:r>
            <a:endParaRPr lang="de-DE" sz="6400" dirty="0"/>
          </a:p>
          <a:p>
            <a:pPr marL="0" indent="0">
              <a:buNone/>
            </a:pPr>
            <a:r>
              <a:rPr lang="de-DE" sz="6400" dirty="0"/>
              <a:t>https://www.sueddeutsche.de/image/sz.1.4506097/1200x675?v=1561910441</a:t>
            </a:r>
          </a:p>
          <a:p>
            <a:pPr marL="0" indent="0">
              <a:buNone/>
            </a:pPr>
            <a:r>
              <a:rPr lang="de-DE" sz="6400" dirty="0"/>
              <a:t> </a:t>
            </a:r>
          </a:p>
          <a:p>
            <a:pPr marL="0" indent="0">
              <a:buNone/>
            </a:pPr>
            <a:r>
              <a:rPr lang="de-DE" sz="6400" u="sng" dirty="0"/>
              <a:t>Abbildung 5, Supermarkt:</a:t>
            </a:r>
            <a:endParaRPr lang="de-DE" sz="6400" dirty="0"/>
          </a:p>
          <a:p>
            <a:pPr marL="0" indent="0">
              <a:buNone/>
            </a:pPr>
            <a:r>
              <a:rPr lang="de-DE" sz="6400" dirty="0"/>
              <a:t>https://s14-eu5.startpage.com/cgi-bin/serveimage?url=https%3A%2F%2Fencrypted-tbn0.gstatic.com%2Fimages%3Fq%3Dtbn%3AANd9GcS8dS-ll9vIrLs8GEvZn2nHh_VelwhAsWMCy6jYLm0gS3pLQyNc%26s&amp;sp=0981ad02669c36576f7bcf6a2e1337a0&amp;anticache=299283</a:t>
            </a:r>
          </a:p>
          <a:p>
            <a:pPr marL="0" indent="0">
              <a:buNone/>
            </a:pPr>
            <a:r>
              <a:rPr lang="de-DE" sz="6400" dirty="0"/>
              <a:t> 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5280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Abbildungsverzeichnis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0500" y="1466850"/>
            <a:ext cx="11525250" cy="561975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sz="6400" dirty="0"/>
              <a:t> </a:t>
            </a:r>
            <a:r>
              <a:rPr lang="de-DE" sz="6400" u="sng" dirty="0"/>
              <a:t>Abbildung 6, Autoindustrie</a:t>
            </a:r>
            <a:endParaRPr lang="de-DE" sz="6400" dirty="0"/>
          </a:p>
          <a:p>
            <a:pPr marL="0" indent="0">
              <a:buNone/>
            </a:pPr>
            <a:r>
              <a:rPr lang="de-DE" sz="6400" dirty="0"/>
              <a:t>https://s14-eu5.startpage.com/cgi-bin/serveimage?url=https%3A%2F%2Fencrypted-tbn0.gstatic.com%2Fimages%3Fq%3Dtbn%3AANd9GcS32iMuZlG0613-rtYSrb3u-imarb7A6KUi6C1Ga1vkzz-hJXpsrw%26s&amp;sp=a8995fb553f49011a3f6bb5a4a4ca0a1&amp;anticache=448595</a:t>
            </a:r>
          </a:p>
          <a:p>
            <a:pPr marL="0" indent="0">
              <a:buNone/>
            </a:pPr>
            <a:r>
              <a:rPr lang="de-DE" sz="6400" dirty="0"/>
              <a:t> </a:t>
            </a:r>
          </a:p>
          <a:p>
            <a:pPr marL="0" indent="0">
              <a:buNone/>
            </a:pPr>
            <a:r>
              <a:rPr lang="de-DE" sz="6400" u="sng" dirty="0"/>
              <a:t>Abbildung 7, </a:t>
            </a:r>
            <a:r>
              <a:rPr lang="de-DE" sz="6400" u="sng" dirty="0" err="1"/>
              <a:t>Mercosur</a:t>
            </a:r>
            <a:r>
              <a:rPr lang="de-DE" sz="6400" u="sng" dirty="0"/>
              <a:t> Protest</a:t>
            </a:r>
            <a:endParaRPr lang="de-DE" sz="6400" dirty="0"/>
          </a:p>
          <a:p>
            <a:pPr marL="0" indent="0">
              <a:buNone/>
            </a:pPr>
            <a:r>
              <a:rPr lang="de-DE" sz="6400" dirty="0"/>
              <a:t>https://s14-eu5.startpage.com/cgi-bin/serveimage?url=https%3A%2F%2Fencrypted-tbn0.gstatic.com%2Fimages%3Fq%3Dtbn%3AANd9GcSgVW11ZvIpHpiz0WKqwnhU1CTPZf4c7rHxggJo2g2lWzFvQQjlTg%26s&amp;sp=9eb689f85d0c685d5a92d8d539c304bb&amp;anticache=112042</a:t>
            </a:r>
          </a:p>
          <a:p>
            <a:pPr marL="0" indent="0">
              <a:buNone/>
            </a:pPr>
            <a:r>
              <a:rPr lang="de-DE" sz="6400" dirty="0"/>
              <a:t> </a:t>
            </a:r>
          </a:p>
          <a:p>
            <a:pPr marL="0" indent="0">
              <a:buNone/>
            </a:pPr>
            <a:r>
              <a:rPr lang="de-DE" sz="6400" u="sng" dirty="0"/>
              <a:t>Abbildung 8, Containerschiff</a:t>
            </a:r>
            <a:endParaRPr lang="de-DE" sz="6400" dirty="0"/>
          </a:p>
          <a:p>
            <a:pPr marL="0" indent="0">
              <a:buNone/>
            </a:pPr>
            <a:r>
              <a:rPr lang="de-DE" sz="6400" dirty="0"/>
              <a:t>https://s14-eu5.startpage.com/cgi-bin/serveimage?url=https%3A%2F%2Fencrypted-tbn0.gstatic.com%2Fimages%3Fq%3Dtbn%3AANd9GcTq1YmzBg3F_MViIJWptkXOJKayTS1GmU7YZ2BoR81dCRTquSN25A%26s&amp;sp=eb0bafc87c34f2914c80b9ce746e4b35&amp;anticache=143539</a:t>
            </a:r>
          </a:p>
          <a:p>
            <a:pPr marL="0" indent="0">
              <a:buNone/>
            </a:pPr>
            <a:r>
              <a:rPr lang="de-DE" sz="6400" dirty="0"/>
              <a:t> </a:t>
            </a:r>
          </a:p>
          <a:p>
            <a:pPr marL="0" indent="0">
              <a:buNone/>
            </a:pPr>
            <a:r>
              <a:rPr lang="de-DE" sz="6400" u="sng" dirty="0"/>
              <a:t>Abbildung 9, Arbeiter</a:t>
            </a:r>
            <a:endParaRPr lang="de-DE" sz="6400" dirty="0"/>
          </a:p>
          <a:p>
            <a:pPr marL="0" indent="0">
              <a:buNone/>
            </a:pPr>
            <a:r>
              <a:rPr lang="de-DE" sz="6400" dirty="0"/>
              <a:t>https://s14-eu5.startpage.com/cgi-bin/serveimage?url=https%3A%2F%2Fencrypted-tbn0.gstatic.com%2Fimages%3Fq%3Dtbn%3AANd9GcSnedz_66HkEk1HCExj2xZETVHhdST6_dxIvlXZJkeXcdZ5xLT9Dg%26s&amp;sp=7f32b0a218374586e6f4c93d85fd5c05&amp;anticache=122361</a:t>
            </a:r>
          </a:p>
          <a:p>
            <a:pPr marL="0" indent="0">
              <a:buNone/>
            </a:pPr>
            <a:r>
              <a:rPr lang="de-DE" sz="6400" dirty="0"/>
              <a:t> </a:t>
            </a:r>
          </a:p>
          <a:p>
            <a:pPr marL="0" indent="0">
              <a:buNone/>
            </a:pPr>
            <a:r>
              <a:rPr lang="de-DE" sz="7200" dirty="0"/>
              <a:t> </a:t>
            </a:r>
          </a:p>
          <a:p>
            <a:pPr marL="0" indent="0">
              <a:buNone/>
            </a:pPr>
            <a:endParaRPr lang="de-DE" sz="7200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1487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Abbildungsverzeichnis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0500" y="1466850"/>
            <a:ext cx="11525250" cy="561975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de-DE" sz="4000" u="sng" dirty="0"/>
              <a:t>Abbildung 10, Landwirtschaft</a:t>
            </a:r>
            <a:endParaRPr lang="de-DE" sz="4000" dirty="0"/>
          </a:p>
          <a:p>
            <a:pPr marL="0" indent="0">
              <a:buNone/>
            </a:pPr>
            <a:r>
              <a:rPr lang="de-DE" sz="4000" dirty="0"/>
              <a:t>https://s14-eu5.startpage.com/cgi-bin/serveimage?url=https%3A%2F%2Fencrypted-tbn0.gstatic.com%2Fimages%3Fq%3Dtbn%3AANd9GcRoNP_7_gw8IpypkQirGXuM6Z18o3BK1_Qz2oEzKTyYoQkx6haTaA%26s&amp;sp=18518ba9535fc9cadd8c3dca9dfc5493&amp;anticache=921225</a:t>
            </a:r>
          </a:p>
          <a:p>
            <a:pPr marL="0" indent="0">
              <a:buNone/>
            </a:pPr>
            <a:r>
              <a:rPr lang="de-DE" sz="4000" dirty="0"/>
              <a:t> </a:t>
            </a:r>
          </a:p>
          <a:p>
            <a:pPr marL="0" indent="0">
              <a:buNone/>
            </a:pPr>
            <a:r>
              <a:rPr lang="de-DE" sz="4000" u="sng" dirty="0"/>
              <a:t>Abbildung 11, Waldbrand:</a:t>
            </a:r>
            <a:endParaRPr lang="de-DE" sz="4000" dirty="0"/>
          </a:p>
          <a:p>
            <a:pPr marL="0" indent="0">
              <a:buNone/>
            </a:pPr>
            <a:r>
              <a:rPr lang="de-DE" sz="4000" dirty="0"/>
              <a:t>https://s14-eu5.startpage.com/cgi-bin/serveimage?url=https%3A%2F%2Fencrypted-tbn0.gstatic.com%2Fimages%3Fq%3Dtbn%3AANd9GcRHb213Gfv86bSmQYRBiNg710YHi3WDDlnp21jndlDrVVTmsmq7%26s&amp;sp=cc9b6e776f57bcc160be2935a582bc00&amp;anticache=358341</a:t>
            </a:r>
          </a:p>
          <a:p>
            <a:pPr marL="0" indent="0">
              <a:buNone/>
            </a:pPr>
            <a:r>
              <a:rPr lang="de-DE" sz="4000" dirty="0"/>
              <a:t> </a:t>
            </a:r>
          </a:p>
          <a:p>
            <a:pPr marL="0" indent="0">
              <a:buNone/>
            </a:pPr>
            <a:r>
              <a:rPr lang="de-DE" sz="4000" u="sng" dirty="0"/>
              <a:t>Abbildung 12, </a:t>
            </a:r>
            <a:r>
              <a:rPr lang="de-DE" sz="4000" u="sng" dirty="0" err="1"/>
              <a:t>Jair</a:t>
            </a:r>
            <a:r>
              <a:rPr lang="de-DE" sz="4000" u="sng" dirty="0"/>
              <a:t> </a:t>
            </a:r>
            <a:r>
              <a:rPr lang="de-DE" sz="4000" u="sng" dirty="0" err="1"/>
              <a:t>Bolsonaro</a:t>
            </a:r>
            <a:endParaRPr lang="de-DE" sz="4000" dirty="0"/>
          </a:p>
          <a:p>
            <a:pPr marL="0" indent="0">
              <a:buNone/>
            </a:pPr>
            <a:r>
              <a:rPr lang="de-DE" sz="4000" dirty="0"/>
              <a:t>https://s14-eu5.startpage.com/cgi-bin/serveimage?url=https%3A%2F%2Fmedia0.faz.net%2Fppmedia%2Faktuell%2F961320901%2F1.6097086%2Fformat_top1_breit%2Fder-brasilianische-praesident.jpg&amp;sp=d907efc8e69d7de8a2e7d8cf02040eb3&amp;anticache=374951</a:t>
            </a:r>
          </a:p>
          <a:p>
            <a:pPr marL="0" indent="0">
              <a:buNone/>
            </a:pPr>
            <a:r>
              <a:rPr lang="de-DE" sz="4000" dirty="0"/>
              <a:t> </a:t>
            </a:r>
          </a:p>
          <a:p>
            <a:pPr marL="0" indent="0">
              <a:buNone/>
            </a:pPr>
            <a:r>
              <a:rPr lang="de-DE" sz="4000" u="sng" dirty="0"/>
              <a:t>Abbildung 13, Extreme Landwirtschaft</a:t>
            </a:r>
            <a:endParaRPr lang="de-DE" sz="4000" dirty="0"/>
          </a:p>
          <a:p>
            <a:pPr marL="0" indent="0">
              <a:buNone/>
            </a:pPr>
            <a:r>
              <a:rPr lang="de-DE" sz="4000" dirty="0"/>
              <a:t>https://s14-eu5.startpage.com/cgi-bin/serveimage?url=https%3A%2F%2Fencrypted-tbn0.gstatic.com%2Fimages%3Fq%3Dtbn%3AANd9GcTMvg84Hxj-01tzur2Gg6UrY_leMYMPx1JIQGe2sSbe_0VE7btQDw%26s&amp;sp=0384bfac6dce263b0cb8b321181de1fb&amp;anticache=951512</a:t>
            </a:r>
          </a:p>
          <a:p>
            <a:pPr marL="0" indent="0">
              <a:buNone/>
            </a:pPr>
            <a:r>
              <a:rPr lang="de-DE" sz="6400" dirty="0"/>
              <a:t> 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3521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Abbildungsverzeichnis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0500" y="1466850"/>
            <a:ext cx="10934700" cy="4953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sz="2300" u="sng" dirty="0"/>
              <a:t>Abbildung 14, Pestizideinsatz</a:t>
            </a:r>
            <a:endParaRPr lang="de-DE" sz="2300" dirty="0"/>
          </a:p>
          <a:p>
            <a:pPr marL="0" indent="0">
              <a:buNone/>
            </a:pPr>
            <a:r>
              <a:rPr lang="de-DE" sz="2300" dirty="0"/>
              <a:t>https://s14-eu5.startpage.com/cgi-bin/serveimage?url=https%3A%2F%2Fencrypted-tbn0.gstatic.com%2Fimages%3Fq%3Dtbn%3AANd9GcRtiEieWiHywRMkgxavZ1Fjolz-OaiCjrUAUsZVNsoChcH4GDDL%26s&amp;sp=d9c384922bbcb0750bf6304e791bc8de&amp;anticache=312200</a:t>
            </a:r>
          </a:p>
          <a:p>
            <a:pPr marL="0" indent="0">
              <a:buNone/>
            </a:pPr>
            <a:r>
              <a:rPr lang="de-DE" sz="2300" dirty="0"/>
              <a:t> </a:t>
            </a:r>
          </a:p>
          <a:p>
            <a:pPr marL="0" indent="0">
              <a:buNone/>
            </a:pPr>
            <a:r>
              <a:rPr lang="de-DE" sz="2300" u="sng" dirty="0"/>
              <a:t>Abbildung 15, Karikatur Schiffe</a:t>
            </a:r>
            <a:endParaRPr lang="de-DE" sz="2300" dirty="0"/>
          </a:p>
          <a:p>
            <a:pPr marL="0" indent="0">
              <a:buNone/>
            </a:pPr>
            <a:r>
              <a:rPr lang="de-DE" sz="2300" dirty="0"/>
              <a:t>https://s14-eu5.startpage.com/cgi-bin/serveimage?url=https%3A%2F%2Fencrypted-tbn0.gstatic.com%2Fimages%3Fq%3Dtbn%3AANd9GcRWPdAQGdgRQhAD4sd17fYW3KbdHdl2VVT2A7pa8xfkF6d0rT0POQ%26s&amp;sp=45869cc39f8135a15346002caf976e6a&amp;anticache=834802</a:t>
            </a:r>
          </a:p>
          <a:p>
            <a:pPr marL="0" indent="0">
              <a:buNone/>
            </a:pPr>
            <a:r>
              <a:rPr lang="de-DE" sz="2300" dirty="0"/>
              <a:t> </a:t>
            </a:r>
          </a:p>
          <a:p>
            <a:pPr marL="0" indent="0">
              <a:buNone/>
            </a:pPr>
            <a:r>
              <a:rPr lang="de-DE" sz="2300" u="sng" dirty="0"/>
              <a:t>Abbildung 16, Lucile </a:t>
            </a:r>
            <a:r>
              <a:rPr lang="de-DE" sz="2300" u="sng" dirty="0" err="1"/>
              <a:t>Falgueyrac</a:t>
            </a:r>
            <a:endParaRPr lang="de-DE" sz="2300" dirty="0"/>
          </a:p>
          <a:p>
            <a:pPr marL="0" indent="0">
              <a:buNone/>
            </a:pPr>
            <a:r>
              <a:rPr lang="de-DE" sz="2300" dirty="0"/>
              <a:t>https://s14-eu5.startpage.com/cgi-bin/serveimage?url=https%3A%2F%2Fencrypted-tbn0.gstatic.com%2Fimages%3Fq%3Dtbn%3AANd9GcQQFJZWNC7wvgW3Asb0o2Ww1G_iJS4o83VC0cj3_zyxXJMLBFdB6w%26s&amp;sp=38ba231fa6b7709865f93d66f3df999e&amp;anticache=928481</a:t>
            </a:r>
          </a:p>
          <a:p>
            <a:pPr marL="0" indent="0">
              <a:buNone/>
            </a:pPr>
            <a:r>
              <a:rPr lang="de-DE" sz="2300" dirty="0"/>
              <a:t> </a:t>
            </a:r>
          </a:p>
          <a:p>
            <a:pPr marL="0" indent="0">
              <a:buNone/>
            </a:pPr>
            <a:r>
              <a:rPr lang="de-DE" sz="2300" u="sng" dirty="0"/>
              <a:t>Abbildung 17, Prof. Dr. Sven Simon</a:t>
            </a:r>
            <a:endParaRPr lang="de-DE" sz="2300" dirty="0"/>
          </a:p>
          <a:p>
            <a:pPr marL="0" indent="0">
              <a:buNone/>
            </a:pPr>
            <a:r>
              <a:rPr lang="de-DE" sz="2300" dirty="0"/>
              <a:t>https://s14-eu5.startpage.com/cgi-bin/serveimage?url=https%3A%2F%2Fencrypted-tbn0.gstatic.com%2Fimages%3Fq%3Dtbn%3AANd9GcR3SIvQCLPqMPRrOwOgVwurSQx51QQdCDQgAvt7nGWoGKcf8hyL3w%26s&amp;sp=800ff129dd624a805e0f5f825f215ebd&amp;anticache=248781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6486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Was bisher geschah… </a:t>
            </a:r>
          </a:p>
        </p:txBody>
      </p:sp>
      <p:sp>
        <p:nvSpPr>
          <p:cNvPr id="8" name="Ellipse 7"/>
          <p:cNvSpPr/>
          <p:nvPr/>
        </p:nvSpPr>
        <p:spPr>
          <a:xfrm>
            <a:off x="1003176" y="2394256"/>
            <a:ext cx="3600000" cy="360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 cap="flat" cmpd="sng" algn="ctr">
            <a:solidFill>
              <a:srgbClr val="54545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7411888" y="2213957"/>
            <a:ext cx="3600000" cy="3600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2700" cap="flat" cmpd="sng" algn="ctr">
            <a:solidFill>
              <a:srgbClr val="54545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Nach unten gekrümmter Pfeil 9"/>
          <p:cNvSpPr/>
          <p:nvPr/>
        </p:nvSpPr>
        <p:spPr>
          <a:xfrm>
            <a:off x="3559260" y="1483544"/>
            <a:ext cx="4896544" cy="1728192"/>
          </a:xfrm>
          <a:prstGeom prst="curvedDownArrow">
            <a:avLst/>
          </a:prstGeom>
          <a:solidFill>
            <a:srgbClr val="545454"/>
          </a:solidFill>
          <a:ln w="12700" cap="flat" cmpd="sng" algn="ctr">
            <a:solidFill>
              <a:srgbClr val="54545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Nach unten gekrümmter Pfeil 10"/>
          <p:cNvSpPr/>
          <p:nvPr/>
        </p:nvSpPr>
        <p:spPr>
          <a:xfrm rot="10800000">
            <a:off x="3381028" y="4816178"/>
            <a:ext cx="4896544" cy="1728192"/>
          </a:xfrm>
          <a:prstGeom prst="curvedDownArrow">
            <a:avLst/>
          </a:prstGeom>
          <a:solidFill>
            <a:srgbClr val="545454"/>
          </a:solidFill>
          <a:ln w="12700" cap="flat" cmpd="sng" algn="ctr">
            <a:solidFill>
              <a:srgbClr val="54545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585281" y="2055633"/>
            <a:ext cx="27389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Nahrungsmittel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Rohstoffe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572217" y="4574147"/>
            <a:ext cx="304756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Fahrzeuge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Chemikalien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Pharmazeutische </a:t>
            </a:r>
          </a:p>
          <a:p>
            <a:r>
              <a:rPr lang="de-DE" sz="2800" dirty="0"/>
              <a:t>    Produkte</a:t>
            </a:r>
          </a:p>
        </p:txBody>
      </p:sp>
    </p:spTree>
    <p:extLst>
      <p:ext uri="{BB962C8B-B14F-4D97-AF65-F5344CB8AC3E}">
        <p14:creationId xmlns:p14="http://schemas.microsoft.com/office/powerpoint/2010/main" val="24194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Was bisher geschah…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510" y="2130038"/>
            <a:ext cx="6129498" cy="344419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988" y="2130038"/>
            <a:ext cx="6123012" cy="344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02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Was bisher geschah…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932" y="2777619"/>
            <a:ext cx="3409867" cy="23403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4375" y="906490"/>
            <a:ext cx="2979807" cy="20903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35" y="1538691"/>
            <a:ext cx="3584015" cy="20070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4375" y="4839585"/>
            <a:ext cx="3089160" cy="17299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316642"/>
            <a:ext cx="3081338" cy="20504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0564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Was bisher geschah…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274" y="2376844"/>
            <a:ext cx="4165452" cy="26534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4552950"/>
            <a:ext cx="2857500" cy="1600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1662469"/>
            <a:ext cx="3200400" cy="1428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4104" y="4552950"/>
            <a:ext cx="3700991" cy="405952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7261" y="1462444"/>
            <a:ext cx="3114675" cy="1466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1043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073908">
            <a:off x="9232672" y="3139732"/>
            <a:ext cx="2984952" cy="533939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Meine Interviewpartner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l="5882" r="27870" b="-567"/>
          <a:stretch/>
        </p:blipFill>
        <p:spPr>
          <a:xfrm>
            <a:off x="1371415" y="1690688"/>
            <a:ext cx="2457819" cy="24578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100" y="1687779"/>
            <a:ext cx="2460728" cy="24607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feld 2"/>
          <p:cNvSpPr txBox="1"/>
          <p:nvPr/>
        </p:nvSpPr>
        <p:spPr>
          <a:xfrm>
            <a:off x="317668" y="4196797"/>
            <a:ext cx="4603412" cy="25545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29292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u="sng" dirty="0"/>
              <a:t>Lucile </a:t>
            </a:r>
            <a:r>
              <a:rPr lang="de-DE" sz="3200" u="sng" dirty="0" err="1"/>
              <a:t>Falgueyrac</a:t>
            </a:r>
            <a:endParaRPr lang="de-DE" sz="3200" u="sng" dirty="0"/>
          </a:p>
          <a:p>
            <a:pPr algn="ctr"/>
            <a:r>
              <a:rPr lang="de-DE" sz="3200" dirty="0"/>
              <a:t>Handelsexpertin </a:t>
            </a:r>
          </a:p>
          <a:p>
            <a:pPr algn="ctr"/>
            <a:r>
              <a:rPr lang="de-DE" sz="3200" dirty="0"/>
              <a:t>Assistentin von  </a:t>
            </a:r>
            <a:r>
              <a:rPr lang="de-DE" sz="3200" dirty="0" err="1"/>
              <a:t>MdEP</a:t>
            </a:r>
            <a:r>
              <a:rPr lang="de-DE" sz="3200" dirty="0"/>
              <a:t> Anna </a:t>
            </a:r>
            <a:r>
              <a:rPr lang="de-DE" sz="3200" dirty="0" err="1"/>
              <a:t>Cavazzini</a:t>
            </a:r>
            <a:r>
              <a:rPr lang="de-DE" sz="3200" dirty="0"/>
              <a:t> </a:t>
            </a:r>
          </a:p>
          <a:p>
            <a:pPr algn="ctr"/>
            <a:r>
              <a:rPr lang="de-DE" sz="3200" dirty="0"/>
              <a:t>( Bündnis 90 / Die Grünen)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522106" y="4196797"/>
            <a:ext cx="5622144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29292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u="sng" dirty="0" err="1"/>
              <a:t>MdEP</a:t>
            </a:r>
            <a:r>
              <a:rPr lang="de-DE" sz="3200" u="sng" dirty="0"/>
              <a:t> Prof. Dr. Sven Simon (CDU)</a:t>
            </a:r>
          </a:p>
          <a:p>
            <a:pPr algn="ctr"/>
            <a:r>
              <a:rPr lang="de-DE" sz="3200" dirty="0"/>
              <a:t>Mitglied im Ausschuss für internationalen Handel</a:t>
            </a:r>
          </a:p>
        </p:txBody>
      </p:sp>
    </p:spTree>
    <p:extLst>
      <p:ext uri="{BB962C8B-B14F-4D97-AF65-F5344CB8AC3E}">
        <p14:creationId xmlns:p14="http://schemas.microsoft.com/office/powerpoint/2010/main" val="56696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Meine Forschungsfragen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04850" y="1496181"/>
            <a:ext cx="10267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/>
              <a:t>Ist das Abkommen für alle EU-Länder gleich fair?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296019" y="3212012"/>
            <a:ext cx="9029332" cy="18466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3200" dirty="0"/>
              <a:t>„Eher nicht, da die EU-Länder je nach Branchenspezialisierungen von dem Abkommen profitieren oder darunter leiden.“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2"/>
          <a:srcRect l="5882" r="27870" b="-567"/>
          <a:stretch/>
        </p:blipFill>
        <p:spPr>
          <a:xfrm>
            <a:off x="838200" y="2824653"/>
            <a:ext cx="2457819" cy="24578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7684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Meine Forschungsfragen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47700" y="1485900"/>
            <a:ext cx="10267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/>
              <a:t>Ist das Abkommen für alle EU-Länder gleich fair?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298928" y="3487441"/>
            <a:ext cx="8893072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baseline="0" dirty="0">
                <a:solidFill>
                  <a:schemeClr val="tx1"/>
                </a:solidFill>
              </a:rPr>
              <a:t>„Ja,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/>
              <a:t>a</a:t>
            </a:r>
            <a:r>
              <a:rPr lang="de-DE" sz="3200" baseline="0" dirty="0">
                <a:solidFill>
                  <a:schemeClr val="tx1"/>
                </a:solidFill>
              </a:rPr>
              <a:t>lle EU-Länder werden durch die Marktöffnung und den Zollabbau profitieren.“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„Es gibt bereits den EU – Kohäsionsfonds“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91450"/>
            <a:ext cx="2460728" cy="24607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65291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Meine Forschungsfragen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47700" y="1485900"/>
            <a:ext cx="102679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/>
              <a:t>Warum wird seitens der EU an dem Abkommen festgehalten, obwohl die London School </a:t>
            </a:r>
            <a:r>
              <a:rPr lang="de-DE" sz="3200" dirty="0" err="1"/>
              <a:t>of</a:t>
            </a:r>
            <a:r>
              <a:rPr lang="de-DE" sz="3200" dirty="0"/>
              <a:t> Economics herausgefunden hat, dass sich das Abkommen für die EU kaum rechnet?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105519" y="3534013"/>
            <a:ext cx="9086481" cy="20621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3200" dirty="0"/>
              <a:t>„Dadurch, dass das Wachstum nicht nachhaltiger Industrien im Vordergrund steht, ist es für die EU scheinbar notwendig Freihandelsabkommen abzuschließen“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5882" r="27870" b="-567"/>
          <a:stretch/>
        </p:blipFill>
        <p:spPr>
          <a:xfrm>
            <a:off x="647700" y="3550912"/>
            <a:ext cx="2457819" cy="24578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6520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1264</Words>
  <Application>Microsoft Office PowerPoint</Application>
  <PresentationFormat>Širokouhlá</PresentationFormat>
  <Paragraphs>104</Paragraphs>
  <Slides>19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Office</vt:lpstr>
      <vt:lpstr>Chancen und Risiken der weltweit größten Freihandelszone mit Fokus auf Deutschland, Polen und der Slowakei</vt:lpstr>
      <vt:lpstr>1. Was bisher geschah… </vt:lpstr>
      <vt:lpstr>1. Was bisher geschah… </vt:lpstr>
      <vt:lpstr>1. Was bisher geschah… </vt:lpstr>
      <vt:lpstr>1. Was bisher geschah… </vt:lpstr>
      <vt:lpstr>2. Meine Interviewpartner</vt:lpstr>
      <vt:lpstr>3. Meine Forschungsfragen</vt:lpstr>
      <vt:lpstr>3. Meine Forschungsfragen</vt:lpstr>
      <vt:lpstr>3. Meine Forschungsfragen</vt:lpstr>
      <vt:lpstr>3. Meine Forschungsfragen</vt:lpstr>
      <vt:lpstr>3. Meine Forschungsfragen</vt:lpstr>
      <vt:lpstr>3. Meine Forschungsfragen</vt:lpstr>
      <vt:lpstr>3. Meine Forschungsfragen</vt:lpstr>
      <vt:lpstr>3. Meine Forschungsfragen</vt:lpstr>
      <vt:lpstr>4. Wie geht es weiter?</vt:lpstr>
      <vt:lpstr>5. Abbildungsverzeichnis</vt:lpstr>
      <vt:lpstr>5. Abbildungsverzeichnis</vt:lpstr>
      <vt:lpstr>5. Abbildungsverzeichnis</vt:lpstr>
      <vt:lpstr>5. Abbildungsverzeichnis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Kilian Haselberger</dc:creator>
  <cp:lastModifiedBy>ucitel</cp:lastModifiedBy>
  <cp:revision>54</cp:revision>
  <dcterms:created xsi:type="dcterms:W3CDTF">2020-02-04T14:29:26Z</dcterms:created>
  <dcterms:modified xsi:type="dcterms:W3CDTF">2020-04-06T07:15:21Z</dcterms:modified>
</cp:coreProperties>
</file>